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281" r:id="rId3"/>
    <p:sldId id="282" r:id="rId4"/>
    <p:sldId id="278" r:id="rId5"/>
    <p:sldId id="257" r:id="rId6"/>
    <p:sldId id="256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65" r:id="rId15"/>
    <p:sldId id="283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7" autoAdjust="0"/>
    <p:restoredTop sz="82025" autoAdjust="0"/>
  </p:normalViewPr>
  <p:slideViewPr>
    <p:cSldViewPr snapToGrid="0">
      <p:cViewPr varScale="1">
        <p:scale>
          <a:sx n="75" d="100"/>
          <a:sy n="75" d="100"/>
        </p:scale>
        <p:origin x="66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A7703-20F9-4822-9693-F07F67C756A8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536D-6FCF-4434-AAFB-6CF769FD5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6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3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inionPro-Regular" panose="02040503050306020203" pitchFamily="18" charset="0"/>
              </a:rPr>
              <a:t>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inionPro-Regular" panose="02040503050306020203" pitchFamily="18" charset="0"/>
              </a:rPr>
              <a:t>*If no </a:t>
            </a:r>
            <a:r>
              <a:rPr lang="en-US" b="1" dirty="0" err="1">
                <a:latin typeface="UbuntuMono-Regular"/>
              </a:rPr>
              <a:t>default_factory</a:t>
            </a:r>
            <a:r>
              <a:rPr lang="en-US" b="1" dirty="0">
                <a:latin typeface="UbuntuMono-Regular"/>
              </a:rPr>
              <a:t> </a:t>
            </a:r>
            <a:r>
              <a:rPr lang="en-US" dirty="0">
                <a:latin typeface="MinionPro-Regular" panose="02040503050306020203" pitchFamily="18" charset="0"/>
              </a:rPr>
              <a:t>is provided, the usual </a:t>
            </a:r>
            <a:r>
              <a:rPr lang="en-US" b="1" dirty="0" err="1">
                <a:latin typeface="UbuntuMono-Regular"/>
              </a:rPr>
              <a:t>KeyError</a:t>
            </a:r>
            <a:r>
              <a:rPr lang="en-US" dirty="0">
                <a:latin typeface="UbuntuMono-Regular"/>
              </a:rPr>
              <a:t> </a:t>
            </a:r>
            <a:r>
              <a:rPr lang="en-US" dirty="0">
                <a:latin typeface="MinionPro-Regular" panose="02040503050306020203" pitchFamily="18" charset="0"/>
              </a:rPr>
              <a:t>is raised for missing keys.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5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preferred method of creating user driven dictionary classes, due to its built in short-cuts that override. This allows for easy inherence into other sub or extend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MinionPro-Regular" panose="02040503050306020203" pitchFamily="18" charset="0"/>
              </a:rPr>
              <a:t>The mapping types provided by the standard library are all mutable, but you may need	to guarantee that a user cannot change a mapping by mistake.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27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8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99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4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88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9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75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92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45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16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Dictionaries map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can be any immutable type, to values, which can be any type.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Keys: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immutable</a:t>
            </a:r>
          </a:p>
          <a:p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values: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zh-CN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Dictionaries can be defined in numerous ways.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Its </a:t>
            </a:r>
            <a:r>
              <a:rPr lang="en-US" sz="1200" dirty="0" err="1"/>
              <a:t>hashablitiy</a:t>
            </a:r>
            <a:r>
              <a:rPr lang="en-US" sz="1200" dirty="0"/>
              <a:t> allows for quick retrieval of information, by linking underlining hash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your own dictionary class in your program allows for more flexibility and customization in your scripts. It also allows you to extend the basic functionality of the dictionary class.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5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Dictcomps</a:t>
            </a:r>
            <a:r>
              <a:rPr lang="en-US" dirty="0"/>
              <a:t> works similarly to list comprehensions.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 err="1"/>
              <a:t>dictcomp</a:t>
            </a:r>
            <a:r>
              <a:rPr lang="en-US" i="1" dirty="0"/>
              <a:t> </a:t>
            </a:r>
            <a:r>
              <a:rPr lang="en-US" dirty="0"/>
              <a:t>builds a </a:t>
            </a:r>
            <a:r>
              <a:rPr lang="en-US" dirty="0" err="1"/>
              <a:t>dict</a:t>
            </a:r>
            <a:r>
              <a:rPr lang="en-US" dirty="0"/>
              <a:t> instance by producing </a:t>
            </a:r>
            <a:r>
              <a:rPr lang="en-US" dirty="0" err="1"/>
              <a:t>key:value</a:t>
            </a:r>
            <a:r>
              <a:rPr lang="en-US" dirty="0"/>
              <a:t> pair from any </a:t>
            </a:r>
            <a:r>
              <a:rPr lang="en-US" dirty="0" err="1"/>
              <a:t>iterable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Dictionary comprehensions to build two dictionaries from the same list of tuples.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5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76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allows you to automatically create a dictionary keys, when one doesn’t exist. Which means no “index out of bounds” errors.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A536D-6FCF-4434-AAFB-6CF769FD53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C2F-0487-47F4-9401-6F0B2B187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71908-73F8-4644-A5B9-BA6437372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ED64-77EC-4099-9D3F-B590A0E5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B30B1-8091-4BB2-BDA7-B5CA41FB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14A58-F3AA-4B01-8143-B472C691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0C17-DAED-40A9-88BD-F3D5CD41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545F8-DEC3-480A-AAF4-67AA608A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D3FEB-8214-44FF-8EC7-9022E143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E18FD-AD0A-41AF-AF1F-88C0DA2E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BE0F-E04F-4AB2-BB3B-76EE730E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9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9510C-3071-48EF-866B-ACBC3634A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F1E36-F182-4543-9D1F-6B85AC841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8237-B39C-40F5-9CC1-85C033EE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EC3E2-2E91-44CC-9498-5955DED5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B32B-461C-4B4F-A664-8F9D2959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4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A2C-551D-4D8D-9AB3-F779308D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E943-390A-43F7-AEE5-B4769E996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B378F-A15D-44E6-9AF2-F8F1098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B0A6-F0D5-4815-80F5-02CC3AE2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0DDB-907F-4426-9C9B-D341743D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0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B79C-4232-4CE7-BCD8-DD54BB41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F8860-B6FF-4FFA-AFCA-2EFAC3846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FAAD2-981C-4D70-9BDF-CAE34F37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27D5-806D-40F6-B731-94C96D6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C1F6C-0B88-419B-8537-23DFC5CF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7031-CFFB-4ECE-83BB-48D38A16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D6C61-C990-45D3-BF06-E5E3B749B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12BFD-7AA1-4BD7-9AAC-A3970B30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64F83-8937-41E7-8779-F7F57D56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4F17E-20A1-41CD-9120-D1EF6C3A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5FAAC-03F3-446B-B32A-108A1E1D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3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9714-FDF5-458C-B80A-E650113F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BDAD2-39F2-4E6D-BCBC-D5ED968EF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5063C-99A1-46BD-9F3D-1EAB9CBAB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DF7C4-AF42-4354-A9BC-17ADDBBEF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7B44D-462F-42A7-9F43-DD0D63D0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7FEDC-3C2F-40E3-8552-7DC1E9CA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DF4F2-3B20-4DF3-B0F0-8032E3A1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E66ED-301D-46E1-AAAB-2229EC8A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7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D59A-D841-4E92-A467-732D2F9A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DA3E7-6F11-4C18-ADE6-D1AD5DA5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48F04-7787-4F44-AA82-18B8C9A3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7266F-03C5-417C-AB26-7C75105F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FBA89-D045-494E-B849-479DB685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3A3F5-0FEF-412F-ABF5-12AA2D35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E1859-A43F-4C22-A00B-D8C81C00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4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124D-8C99-4420-9976-8A304EE3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2281-F01A-48A0-A89C-595CCB64E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4B374-8B5C-4EA4-B403-DE699ADCF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CA7C1-4DDB-4C91-ACAC-89722155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A285-0A03-4A75-8529-CCD0CFB2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EAB68-C9E8-4A38-9949-18EC1C7F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4D11-2F9A-46C9-A78E-77ECDF95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924BD-E9DB-47F3-8DA4-BBF5201F1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72D04-95FD-4F2B-86C8-430CB4C4E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00CDE-27FA-4CA1-8D83-7485FD5F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FC034-6447-4025-BB52-1B1D5FA4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3DE6C-3C43-4759-BC29-B872B7A5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7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F2C3B-CADA-4AC2-97DC-06FF4A09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9DD3B-D4C5-472D-8B5A-7BA5BFEAD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7B228-7220-45EF-BD45-CB67B7F0F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F4274-80E3-4B46-BB3C-A439A7904F7C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E2B7D-4E09-442C-AC34-BC7FB9837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BA6A1-DE39-4F45-910F-C5513C07A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A35D3-90F8-42D1-96F8-BFA34F3C0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8F297-3F1E-4D8E-ADDF-7B6E0838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" y="1"/>
            <a:ext cx="12192000" cy="6857999"/>
          </a:xfrm>
          <a:prstGeom prst="rect">
            <a:avLst/>
          </a:prstGeom>
        </p:spPr>
      </p:pic>
      <p:sp>
        <p:nvSpPr>
          <p:cNvPr id="2" name="Round Diagonal Corner Rectangle 1"/>
          <p:cNvSpPr/>
          <p:nvPr/>
        </p:nvSpPr>
        <p:spPr>
          <a:xfrm>
            <a:off x="0" y="0"/>
            <a:ext cx="3149600" cy="782320"/>
          </a:xfrm>
          <a:prstGeom prst="round2DiagRect">
            <a:avLst/>
          </a:prstGeom>
          <a:solidFill>
            <a:srgbClr val="2A5981"/>
          </a:solidFill>
          <a:ln>
            <a:solidFill>
              <a:srgbClr val="2A5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Does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[0]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compute?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65781" y="5066723"/>
            <a:ext cx="3808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Dictionaries and Sets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Li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Lei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&amp;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Corey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Carter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10-11-2017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8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71E4CC-9EB8-49BC-AFA3-721548CD61AC}"/>
              </a:ext>
            </a:extLst>
          </p:cNvPr>
          <p:cNvSpPr/>
          <p:nvPr/>
        </p:nvSpPr>
        <p:spPr>
          <a:xfrm>
            <a:off x="288521" y="1129494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CD3300"/>
                </a:solidFill>
                <a:latin typeface="UbuntuMono-Italic"/>
              </a:rPr>
              <a:t>"""Build an index mapping word -&gt; list of occurrences"""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>
                <a:solidFill>
                  <a:srgbClr val="00CDFF"/>
                </a:solidFill>
                <a:latin typeface="UbuntuMono-Bold"/>
              </a:rPr>
              <a:t>sys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>
                <a:solidFill>
                  <a:srgbClr val="00CDFF"/>
                </a:solidFill>
                <a:latin typeface="UbuntuMono-Bold"/>
              </a:rPr>
              <a:t>re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>
                <a:solidFill>
                  <a:srgbClr val="00CDFF"/>
                </a:solidFill>
                <a:latin typeface="UbuntuMono-Bold"/>
              </a:rPr>
              <a:t>collections</a:t>
            </a:r>
          </a:p>
          <a:p>
            <a:r>
              <a:rPr lang="en-US" dirty="0">
                <a:solidFill>
                  <a:srgbClr val="000089"/>
                </a:solidFill>
                <a:latin typeface="UbuntuMono-Regular"/>
              </a:rPr>
              <a:t>WORD_RE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re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compile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CD3300"/>
                </a:solidFill>
                <a:latin typeface="UbuntuMono-Regular"/>
              </a:rPr>
              <a:t>'\w+'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dirty="0">
                <a:solidFill>
                  <a:srgbClr val="000089"/>
                </a:solidFill>
                <a:latin typeface="UbuntuMono-Regular"/>
              </a:rPr>
              <a:t>index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collections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defaultdict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list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	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1</a:t>
            </a:r>
            <a:endParaRPr lang="en-US" b="1" dirty="0">
              <a:solidFill>
                <a:srgbClr val="000000"/>
              </a:solidFill>
              <a:latin typeface="UbuntuMono-Regular"/>
            </a:endParaRP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with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open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sys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argv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],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encoding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</a:t>
            </a:r>
            <a:r>
              <a:rPr lang="en-US" dirty="0">
                <a:solidFill>
                  <a:srgbClr val="CD3300"/>
                </a:solidFill>
                <a:latin typeface="UbuntuMono-Regular"/>
              </a:rPr>
              <a:t>'utf-8'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b="1" dirty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:</a:t>
            </a:r>
          </a:p>
          <a:p>
            <a:pPr lvl="1"/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line_no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line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enumerate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2"/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match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WORD_RE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finditer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line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3"/>
            <a:r>
              <a:rPr lang="en-US" dirty="0">
                <a:solidFill>
                  <a:srgbClr val="000089"/>
                </a:solidFill>
                <a:latin typeface="UbuntuMono-Regular"/>
              </a:rPr>
              <a:t>word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match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</a:t>
            </a:r>
          </a:p>
          <a:p>
            <a:pPr lvl="3"/>
            <a:r>
              <a:rPr lang="en-US" dirty="0" err="1">
                <a:solidFill>
                  <a:srgbClr val="000089"/>
                </a:solidFill>
                <a:latin typeface="UbuntuMono-Regular"/>
              </a:rPr>
              <a:t>column_no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match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start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+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</a:p>
          <a:p>
            <a:pPr lvl="3"/>
            <a:r>
              <a:rPr lang="en-US" dirty="0">
                <a:solidFill>
                  <a:srgbClr val="000089"/>
                </a:solidFill>
                <a:latin typeface="UbuntuMono-Regular"/>
              </a:rPr>
              <a:t>location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line_no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column_no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pPr lvl="3"/>
            <a:r>
              <a:rPr lang="en-US" dirty="0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]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location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2</a:t>
            </a:r>
            <a:endParaRPr lang="en-US" b="1" dirty="0">
              <a:solidFill>
                <a:srgbClr val="000000"/>
              </a:solidFill>
              <a:latin typeface="UbuntuMono-Regular"/>
            </a:endParaRPr>
          </a:p>
          <a:p>
            <a:pPr lvl="1"/>
            <a:r>
              <a:rPr lang="en-US" i="1" dirty="0">
                <a:solidFill>
                  <a:srgbClr val="009AFF"/>
                </a:solidFill>
                <a:latin typeface="UbuntuMono-Italic"/>
              </a:rPr>
              <a:t># print in alphabetical order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sorted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</a:t>
            </a:r>
            <a:r>
              <a:rPr lang="en-US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upper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b="1" dirty="0">
                <a:solidFill>
                  <a:srgbClr val="00669A"/>
                </a:solidFill>
                <a:latin typeface="UbuntuMono-Bold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])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CA5E62-2F8D-4181-8441-3B93FA237116}"/>
              </a:ext>
            </a:extLst>
          </p:cNvPr>
          <p:cNvSpPr/>
          <p:nvPr/>
        </p:nvSpPr>
        <p:spPr>
          <a:xfrm>
            <a:off x="3208018" y="43571"/>
            <a:ext cx="5647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defaultdict</a:t>
            </a:r>
            <a:r>
              <a:rPr lang="en-US" sz="2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: Another Take on Missing Keys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E9F88-0D77-4624-B294-4946018DA31B}"/>
              </a:ext>
            </a:extLst>
          </p:cNvPr>
          <p:cNvSpPr/>
          <p:nvPr/>
        </p:nvSpPr>
        <p:spPr>
          <a:xfrm>
            <a:off x="6384520" y="1681863"/>
            <a:ext cx="57409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MinionPro-Regular" panose="02040503050306020203" pitchFamily="18" charset="0"/>
              </a:rPr>
              <a:t>Create a </a:t>
            </a:r>
            <a:r>
              <a:rPr lang="en-US" sz="2400" dirty="0" err="1">
                <a:latin typeface="UbuntuMono-Regular"/>
              </a:rPr>
              <a:t>defaultdict</a:t>
            </a:r>
            <a:r>
              <a:rPr lang="en-US" sz="2400" dirty="0">
                <a:latin typeface="UbuntuMono-Regular"/>
              </a:rPr>
              <a:t> </a:t>
            </a:r>
            <a:r>
              <a:rPr lang="en-US" sz="2400" dirty="0">
                <a:latin typeface="MinionPro-Regular" panose="02040503050306020203" pitchFamily="18" charset="0"/>
              </a:rPr>
              <a:t>with the </a:t>
            </a:r>
            <a:r>
              <a:rPr lang="en-US" sz="2400" dirty="0">
                <a:latin typeface="UbuntuMono-Regular"/>
              </a:rPr>
              <a:t>list </a:t>
            </a:r>
            <a:r>
              <a:rPr lang="en-US" sz="2400" dirty="0">
                <a:latin typeface="MinionPro-Regular" panose="02040503050306020203" pitchFamily="18" charset="0"/>
              </a:rPr>
              <a:t>constructor as </a:t>
            </a:r>
            <a:r>
              <a:rPr lang="en-US" sz="2400" dirty="0" err="1">
                <a:latin typeface="UbuntuMono-Regular"/>
              </a:rPr>
              <a:t>default_factory</a:t>
            </a:r>
            <a:r>
              <a:rPr lang="en-US" sz="2400" dirty="0">
                <a:latin typeface="MinionPro-Regular" panose="02040503050306020203" pitchFamily="18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MinionPro-Regular" panose="020405030503060202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MinionPro-Regular" panose="02040503050306020203" pitchFamily="18" charset="0"/>
              </a:rPr>
              <a:t>If </a:t>
            </a:r>
            <a:r>
              <a:rPr lang="en-US" sz="2400" dirty="0">
                <a:latin typeface="UbuntuMono-Regular"/>
              </a:rPr>
              <a:t>word </a:t>
            </a:r>
            <a:r>
              <a:rPr lang="en-US" sz="2400" dirty="0">
                <a:latin typeface="MinionPro-Regular" panose="02040503050306020203" pitchFamily="18" charset="0"/>
              </a:rPr>
              <a:t>is not initially in the </a:t>
            </a:r>
            <a:r>
              <a:rPr lang="en-US" sz="2400" dirty="0">
                <a:latin typeface="UbuntuMono-Regular"/>
              </a:rPr>
              <a:t>index</a:t>
            </a:r>
            <a:r>
              <a:rPr lang="en-US" sz="2400" dirty="0">
                <a:latin typeface="MinionPro-Regular" panose="02040503050306020203" pitchFamily="18" charset="0"/>
              </a:rPr>
              <a:t>, the </a:t>
            </a:r>
            <a:r>
              <a:rPr lang="en-US" sz="2400" dirty="0" err="1">
                <a:latin typeface="UbuntuMono-Regular"/>
              </a:rPr>
              <a:t>default_factory</a:t>
            </a:r>
            <a:r>
              <a:rPr lang="en-US" sz="2400" dirty="0">
                <a:latin typeface="UbuntuMono-Regular"/>
              </a:rPr>
              <a:t> </a:t>
            </a:r>
            <a:r>
              <a:rPr lang="en-US" sz="2400" dirty="0">
                <a:latin typeface="MinionPro-Regular" panose="02040503050306020203" pitchFamily="18" charset="0"/>
              </a:rPr>
              <a:t>is called to produce the missing value, which in this case is an empty </a:t>
            </a:r>
            <a:r>
              <a:rPr lang="en-US" sz="2400" dirty="0">
                <a:latin typeface="UbuntuMono-Regular"/>
              </a:rPr>
              <a:t>list </a:t>
            </a:r>
            <a:r>
              <a:rPr lang="en-US" sz="2400" dirty="0">
                <a:latin typeface="MinionPro-Regular" panose="02040503050306020203" pitchFamily="18" charset="0"/>
              </a:rPr>
              <a:t>that is then assigned to </a:t>
            </a:r>
            <a:r>
              <a:rPr lang="en-US" sz="2400" dirty="0">
                <a:latin typeface="UbuntuMono-Regular"/>
              </a:rPr>
              <a:t>index[word] </a:t>
            </a:r>
            <a:r>
              <a:rPr lang="en-US" sz="2400" dirty="0">
                <a:latin typeface="MinionPro-Regular" panose="02040503050306020203" pitchFamily="18" charset="0"/>
              </a:rPr>
              <a:t>and returned, so the </a:t>
            </a:r>
            <a:r>
              <a:rPr lang="en-US" sz="2400" dirty="0">
                <a:latin typeface="UbuntuMono-Regular"/>
              </a:rPr>
              <a:t>.append(location) </a:t>
            </a:r>
            <a:r>
              <a:rPr lang="en-US" sz="2400" dirty="0">
                <a:latin typeface="MinionPro-Regular" panose="02040503050306020203" pitchFamily="18" charset="0"/>
              </a:rPr>
              <a:t>operation always succeeds.</a:t>
            </a:r>
            <a:endParaRPr lang="en-US" sz="24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A435CB-82E3-4FAD-B9D6-B452F729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0150" y="6247763"/>
            <a:ext cx="546100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10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CC40E-DDCB-456E-8536-A3BE3642F8B0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42939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5A74C-A3BE-486B-B7AC-B0BA0AE51E84}"/>
              </a:ext>
            </a:extLst>
          </p:cNvPr>
          <p:cNvSpPr/>
          <p:nvPr/>
        </p:nvSpPr>
        <p:spPr>
          <a:xfrm>
            <a:off x="3314009" y="56239"/>
            <a:ext cx="5647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The __missing__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38A0B2-AD6C-4633-BECF-C721683A3EE2}"/>
              </a:ext>
            </a:extLst>
          </p:cNvPr>
          <p:cNvSpPr/>
          <p:nvPr/>
        </p:nvSpPr>
        <p:spPr>
          <a:xfrm>
            <a:off x="133351" y="1183283"/>
            <a:ext cx="751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class </a:t>
            </a:r>
            <a:r>
              <a:rPr lang="en-US" sz="2000" b="1" dirty="0">
                <a:solidFill>
                  <a:srgbClr val="00AB89"/>
                </a:solidFill>
                <a:latin typeface="UbuntuMono-Bold"/>
              </a:rPr>
              <a:t>StrKeyDict0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dict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			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1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__missing__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if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isinstance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		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2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raise </a:t>
            </a:r>
            <a:r>
              <a:rPr lang="en-US" sz="2000" b="1" dirty="0" err="1">
                <a:solidFill>
                  <a:srgbClr val="CD0000"/>
                </a:solidFill>
                <a:latin typeface="UbuntuMono-Bold"/>
              </a:rPr>
              <a:t>KeyError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return 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)]		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3</a:t>
            </a:r>
          </a:p>
          <a:p>
            <a:pPr lvl="2"/>
            <a:endParaRPr lang="en-US" sz="2000" dirty="0">
              <a:solidFill>
                <a:srgbClr val="000000"/>
              </a:solidFill>
              <a:latin typeface="UbuntuMono-Regular"/>
            </a:endParaRP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default</a:t>
            </a:r>
            <a:r>
              <a:rPr lang="en-US" sz="2000" dirty="0">
                <a:solidFill>
                  <a:srgbClr val="555555"/>
                </a:solidFill>
                <a:latin typeface="UbuntuMono-Regular"/>
              </a:rPr>
              <a:t>=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None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try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: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	return 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]		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4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except </a:t>
            </a:r>
            <a:r>
              <a:rPr lang="en-US" sz="2000" b="1" dirty="0" err="1">
                <a:solidFill>
                  <a:srgbClr val="CD0000"/>
                </a:solidFill>
                <a:latin typeface="UbuntuMono-Bold"/>
              </a:rPr>
              <a:t>KeyError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: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	return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default		</a:t>
            </a:r>
            <a:r>
              <a:rPr lang="en-US" sz="2000" b="1" dirty="0">
                <a:solidFill>
                  <a:srgbClr val="000089"/>
                </a:solidFill>
                <a:latin typeface="UbuntuMono-Regular"/>
              </a:rPr>
              <a:t>5</a:t>
            </a:r>
          </a:p>
          <a:p>
            <a:pPr lvl="2"/>
            <a:endParaRPr lang="en-US" sz="2000" dirty="0">
              <a:solidFill>
                <a:srgbClr val="000089"/>
              </a:solidFill>
              <a:latin typeface="UbuntuMono-Regular"/>
            </a:endParaRP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__contains__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2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return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 </a:t>
            </a:r>
            <a:r>
              <a:rPr lang="en-US" sz="2000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keys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() </a:t>
            </a:r>
            <a:r>
              <a:rPr lang="en-US" sz="2000" b="1" dirty="0">
                <a:solidFill>
                  <a:srgbClr val="000000"/>
                </a:solidFill>
                <a:latin typeface="UbuntuMono-Bold"/>
              </a:rPr>
              <a:t>or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2000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keys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()  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6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C6BCA-511B-4F5C-AA59-EDA59FCA9FB6}"/>
              </a:ext>
            </a:extLst>
          </p:cNvPr>
          <p:cNvSpPr/>
          <p:nvPr/>
        </p:nvSpPr>
        <p:spPr>
          <a:xfrm>
            <a:off x="7736378" y="1183283"/>
            <a:ext cx="445562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UbuntuMono-Regular"/>
              </a:rPr>
              <a:t>StrKeyDict0 </a:t>
            </a:r>
            <a:r>
              <a:rPr lang="en-US" sz="2000" dirty="0">
                <a:latin typeface="MinionPro-Regular" panose="02040503050306020203" pitchFamily="18" charset="0"/>
              </a:rPr>
              <a:t>inherits from </a:t>
            </a:r>
            <a:r>
              <a:rPr lang="en-US" sz="2000" dirty="0">
                <a:latin typeface="UbuntuMono-Regular"/>
              </a:rPr>
              <a:t>dict</a:t>
            </a:r>
            <a:r>
              <a:rPr lang="en-US" sz="2000" dirty="0"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nionPro-Regular" panose="02040503050306020203" pitchFamily="18" charset="0"/>
              </a:rPr>
              <a:t>Check whether </a:t>
            </a:r>
            <a:r>
              <a:rPr lang="en-US" sz="2000" dirty="0">
                <a:latin typeface="UbuntuMono-Regular"/>
              </a:rPr>
              <a:t>key </a:t>
            </a:r>
            <a:r>
              <a:rPr lang="en-US" sz="2000" dirty="0">
                <a:latin typeface="MinionPro-Regular" panose="02040503050306020203" pitchFamily="18" charset="0"/>
              </a:rPr>
              <a:t>is already a </a:t>
            </a:r>
            <a:r>
              <a:rPr lang="en-US" sz="2000" dirty="0">
                <a:latin typeface="UbuntuMono-Regular"/>
              </a:rPr>
              <a:t>str</a:t>
            </a:r>
            <a:r>
              <a:rPr lang="en-US" sz="2000" dirty="0">
                <a:latin typeface="MinionPro-Regular" panose="02040503050306020203" pitchFamily="18" charset="0"/>
              </a:rPr>
              <a:t>. If it is, and it’s missing, raise </a:t>
            </a:r>
            <a:r>
              <a:rPr lang="en-US" sz="2000" dirty="0" err="1">
                <a:latin typeface="UbuntuMono-Regular"/>
              </a:rPr>
              <a:t>KeyError</a:t>
            </a:r>
            <a:r>
              <a:rPr lang="en-US" sz="2000" dirty="0"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nionPro-Regular" panose="02040503050306020203" pitchFamily="18" charset="0"/>
              </a:rPr>
              <a:t>Build </a:t>
            </a:r>
            <a:r>
              <a:rPr lang="en-US" sz="2000" dirty="0" err="1">
                <a:latin typeface="UbuntuMono-Regular"/>
              </a:rPr>
              <a:t>str</a:t>
            </a:r>
            <a:r>
              <a:rPr lang="en-US" sz="2000" dirty="0">
                <a:latin typeface="UbuntuMono-Regular"/>
              </a:rPr>
              <a:t> </a:t>
            </a:r>
            <a:r>
              <a:rPr lang="en-US" sz="2000" dirty="0">
                <a:latin typeface="MinionPro-Regular" panose="02040503050306020203" pitchFamily="18" charset="0"/>
              </a:rPr>
              <a:t>from </a:t>
            </a:r>
            <a:r>
              <a:rPr lang="en-US" sz="2000" dirty="0">
                <a:latin typeface="UbuntuMono-Regular"/>
              </a:rPr>
              <a:t>key </a:t>
            </a:r>
            <a:r>
              <a:rPr lang="en-US" sz="2000" dirty="0">
                <a:latin typeface="MinionPro-Regular" panose="02040503050306020203" pitchFamily="18" charset="0"/>
              </a:rPr>
              <a:t>and look it up.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nionPro-Regular" panose="02040503050306020203" pitchFamily="18" charset="0"/>
              </a:rPr>
              <a:t>The </a:t>
            </a:r>
            <a:r>
              <a:rPr lang="en-US" sz="2000" dirty="0">
                <a:latin typeface="UbuntuMono-Regular"/>
              </a:rPr>
              <a:t>get </a:t>
            </a:r>
            <a:r>
              <a:rPr lang="en-US" sz="2000" dirty="0">
                <a:latin typeface="MinionPro-Regular" panose="02040503050306020203" pitchFamily="18" charset="0"/>
              </a:rPr>
              <a:t>method delegates to </a:t>
            </a:r>
            <a:r>
              <a:rPr lang="en-US" sz="2000" dirty="0">
                <a:latin typeface="UbuntuMono-Regular"/>
              </a:rPr>
              <a:t>__</a:t>
            </a:r>
            <a:r>
              <a:rPr lang="en-US" sz="2000" dirty="0" err="1">
                <a:latin typeface="UbuntuMono-Regular"/>
              </a:rPr>
              <a:t>getitem</a:t>
            </a:r>
            <a:r>
              <a:rPr lang="en-US" sz="2000" dirty="0">
                <a:latin typeface="UbuntuMono-Regular"/>
              </a:rPr>
              <a:t>__ </a:t>
            </a:r>
            <a:r>
              <a:rPr lang="en-US" sz="2000" dirty="0">
                <a:latin typeface="MinionPro-Regular" panose="02040503050306020203" pitchFamily="18" charset="0"/>
              </a:rPr>
              <a:t>by using the </a:t>
            </a:r>
            <a:r>
              <a:rPr lang="en-US" sz="2000" dirty="0">
                <a:latin typeface="UbuntuMono-Regular"/>
              </a:rPr>
              <a:t>self[key] </a:t>
            </a:r>
            <a:r>
              <a:rPr lang="en-US" sz="2000" dirty="0">
                <a:latin typeface="MinionPro-Regular" panose="02040503050306020203" pitchFamily="18" charset="0"/>
              </a:rPr>
              <a:t>notation; that gives the opportunity for our </a:t>
            </a:r>
            <a:r>
              <a:rPr lang="en-US" sz="2000" dirty="0">
                <a:latin typeface="UbuntuMono-Regular"/>
              </a:rPr>
              <a:t>__missing__ </a:t>
            </a:r>
            <a:r>
              <a:rPr lang="en-US" sz="2000" dirty="0">
                <a:latin typeface="MinionPro-Regular" panose="02040503050306020203" pitchFamily="18" charset="0"/>
              </a:rPr>
              <a:t>to act.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nionPro-Regular" panose="02040503050306020203" pitchFamily="18" charset="0"/>
              </a:rPr>
              <a:t>If a </a:t>
            </a:r>
            <a:r>
              <a:rPr lang="en-US" sz="2000" dirty="0" err="1">
                <a:latin typeface="UbuntuMono-Regular"/>
              </a:rPr>
              <a:t>KeyError</a:t>
            </a:r>
            <a:r>
              <a:rPr lang="en-US" sz="2000" dirty="0">
                <a:latin typeface="UbuntuMono-Regular"/>
              </a:rPr>
              <a:t> </a:t>
            </a:r>
            <a:r>
              <a:rPr lang="en-US" sz="2000" dirty="0">
                <a:latin typeface="MinionPro-Regular" panose="02040503050306020203" pitchFamily="18" charset="0"/>
              </a:rPr>
              <a:t>was raised, </a:t>
            </a:r>
            <a:r>
              <a:rPr lang="en-US" sz="2000" dirty="0">
                <a:latin typeface="UbuntuMono-Regular"/>
              </a:rPr>
              <a:t>__missing__ </a:t>
            </a:r>
            <a:r>
              <a:rPr lang="en-US" sz="2000" dirty="0">
                <a:latin typeface="MinionPro-Regular" panose="02040503050306020203" pitchFamily="18" charset="0"/>
              </a:rPr>
              <a:t>already failed, so we return the </a:t>
            </a:r>
            <a:r>
              <a:rPr lang="en-US" sz="2000" dirty="0">
                <a:latin typeface="UbuntuMono-Regular"/>
              </a:rPr>
              <a:t>default</a:t>
            </a:r>
            <a:r>
              <a:rPr lang="en-US" sz="2000" dirty="0"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MinionPro-Regular" panose="02040503050306020203" pitchFamily="18" charset="0"/>
              </a:rPr>
              <a:t>Search for unmodified key (the instance may contain non-</a:t>
            </a:r>
            <a:r>
              <a:rPr lang="en-US" sz="2000" dirty="0" err="1">
                <a:latin typeface="UbuntuMono-Regular"/>
              </a:rPr>
              <a:t>str</a:t>
            </a:r>
            <a:r>
              <a:rPr lang="en-US" sz="2000" dirty="0">
                <a:latin typeface="UbuntuMono-Regular"/>
              </a:rPr>
              <a:t> </a:t>
            </a:r>
            <a:r>
              <a:rPr lang="en-US" sz="2000" dirty="0">
                <a:latin typeface="MinionPro-Regular" panose="02040503050306020203" pitchFamily="18" charset="0"/>
              </a:rPr>
              <a:t>keys), then for a </a:t>
            </a:r>
            <a:r>
              <a:rPr lang="en-US" sz="2000" dirty="0" err="1">
                <a:latin typeface="UbuntuMono-Regular"/>
              </a:rPr>
              <a:t>str</a:t>
            </a:r>
            <a:r>
              <a:rPr lang="en-US" sz="2000" dirty="0">
                <a:latin typeface="UbuntuMono-Regular"/>
              </a:rPr>
              <a:t> </a:t>
            </a:r>
            <a:r>
              <a:rPr lang="en-US" sz="2000" dirty="0">
                <a:latin typeface="MinionPro-Regular" panose="02040503050306020203" pitchFamily="18" charset="0"/>
              </a:rPr>
              <a:t>built from the key.</a:t>
            </a:r>
            <a:endParaRPr lang="en-US" sz="20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BB71DEB-F06F-4D51-9534-4E7B9A9E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6247763"/>
            <a:ext cx="571500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11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0E056-E523-4896-90B4-C111824B4B66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86492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AEE19C-B8EE-404F-8F5B-16D748DC283F}"/>
              </a:ext>
            </a:extLst>
          </p:cNvPr>
          <p:cNvSpPr/>
          <p:nvPr/>
        </p:nvSpPr>
        <p:spPr>
          <a:xfrm>
            <a:off x="3302925" y="11904"/>
            <a:ext cx="56027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Sub-Classing </a:t>
            </a:r>
            <a:r>
              <a:rPr lang="en-US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UserDict</a:t>
            </a:r>
            <a:endParaRPr lang="en-US" sz="4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C861B-6C07-4EED-AE3C-66BAF6FCD605}"/>
              </a:ext>
            </a:extLst>
          </p:cNvPr>
          <p:cNvSpPr/>
          <p:nvPr/>
        </p:nvSpPr>
        <p:spPr>
          <a:xfrm>
            <a:off x="665018" y="1361317"/>
            <a:ext cx="450549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sz="2000" b="1" dirty="0">
                <a:solidFill>
                  <a:srgbClr val="00CDFF"/>
                </a:solidFill>
                <a:latin typeface="UbuntuMono-Bold"/>
              </a:rPr>
              <a:t>collections</a:t>
            </a:r>
          </a:p>
          <a:p>
            <a:endParaRPr lang="en-US" sz="2000" b="1" dirty="0">
              <a:solidFill>
                <a:srgbClr val="00CDFF"/>
              </a:solidFill>
              <a:latin typeface="UbuntuMono-Bold"/>
            </a:endParaRPr>
          </a:p>
          <a:p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class </a:t>
            </a:r>
            <a:r>
              <a:rPr lang="en-US" sz="2000" b="1" dirty="0" err="1">
                <a:solidFill>
                  <a:srgbClr val="00AB89"/>
                </a:solidFill>
                <a:latin typeface="UbuntuMono-Bold"/>
              </a:rPr>
              <a:t>StrKeyDict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collections</a:t>
            </a:r>
            <a:r>
              <a:rPr lang="en-US" sz="20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UserDict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__missing__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if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isinstance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	raise </a:t>
            </a:r>
            <a:r>
              <a:rPr lang="en-US" sz="2000" b="1" dirty="0" err="1">
                <a:solidFill>
                  <a:srgbClr val="CD0000"/>
                </a:solidFill>
                <a:latin typeface="UbuntuMono-Bold"/>
              </a:rPr>
              <a:t>KeyError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return 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)]</a:t>
            </a:r>
          </a:p>
          <a:p>
            <a:pPr lvl="1"/>
            <a:endParaRPr lang="en-US" sz="2000" dirty="0">
              <a:solidFill>
                <a:srgbClr val="000000"/>
              </a:solidFill>
              <a:latin typeface="UbuntuMono-Regular"/>
            </a:endParaRP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__contains__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	return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2000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data</a:t>
            </a:r>
            <a:endParaRPr lang="en-US" sz="2000" dirty="0">
              <a:solidFill>
                <a:srgbClr val="000089"/>
              </a:solidFill>
              <a:latin typeface="UbuntuMono-Regular"/>
            </a:endParaRPr>
          </a:p>
          <a:p>
            <a:pPr lvl="1"/>
            <a:endParaRPr lang="en-US" sz="2000" dirty="0">
              <a:solidFill>
                <a:srgbClr val="000089"/>
              </a:solidFill>
              <a:latin typeface="UbuntuMono-Regular"/>
            </a:endParaRPr>
          </a:p>
          <a:p>
            <a:pPr lvl="1"/>
            <a:r>
              <a:rPr lang="en-US" sz="2000" b="1" dirty="0">
                <a:solidFill>
                  <a:srgbClr val="00669A"/>
                </a:solidFill>
                <a:latin typeface="UbuntuMono-Bold"/>
              </a:rPr>
              <a:t>def 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</a:t>
            </a:r>
            <a:r>
              <a:rPr lang="en-US" sz="2000" dirty="0" err="1">
                <a:solidFill>
                  <a:srgbClr val="CD00FF"/>
                </a:solidFill>
                <a:latin typeface="UbuntuMono-Regular"/>
              </a:rPr>
              <a:t>setitem</a:t>
            </a:r>
            <a:r>
              <a:rPr lang="en-US" sz="2000" dirty="0">
                <a:solidFill>
                  <a:srgbClr val="CD00FF"/>
                </a:solidFill>
                <a:latin typeface="UbuntuMono-Regular"/>
              </a:rPr>
              <a:t>__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item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sz="2000" dirty="0">
                <a:solidFill>
                  <a:srgbClr val="336666"/>
                </a:solidFill>
                <a:latin typeface="UbuntuMono-Regular"/>
              </a:rPr>
              <a:t>	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self</a:t>
            </a:r>
            <a:r>
              <a:rPr lang="en-US" sz="20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2000" dirty="0" err="1">
                <a:solidFill>
                  <a:srgbClr val="000089"/>
                </a:solidFill>
                <a:latin typeface="UbuntuMono-Regular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2000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UbuntuMono-Regular"/>
              </a:rPr>
              <a:t>)] </a:t>
            </a:r>
            <a:r>
              <a:rPr lang="en-US" sz="20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2000" dirty="0">
                <a:solidFill>
                  <a:srgbClr val="000089"/>
                </a:solidFill>
                <a:latin typeface="UbuntuMono-Regular"/>
              </a:rPr>
              <a:t>item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B0E89-C998-41D7-A421-E10E10B3607D}"/>
              </a:ext>
            </a:extLst>
          </p:cNvPr>
          <p:cNvSpPr/>
          <p:nvPr/>
        </p:nvSpPr>
        <p:spPr>
          <a:xfrm>
            <a:off x="6052624" y="169987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StrKeyDict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extends 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UserDict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__missing__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is exactly as in </a:t>
            </a:r>
            <a:r>
              <a:rPr lang="en-US" sz="2400" dirty="0">
                <a:solidFill>
                  <a:srgbClr val="9A0000"/>
                </a:solidFill>
                <a:latin typeface="MinionPro-Regular" panose="02040503050306020203" pitchFamily="18" charset="0"/>
              </a:rPr>
              <a:t>Example 3-7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__contains__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is simpler: we can assume all stored keys are 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and we can check on 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self.data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instead of invoking 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self.keys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()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as we did in 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StrKeyDict0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__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setitem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__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converts any 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key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to a 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. This method is easier to overwrite when we can delegate to the </a:t>
            </a:r>
            <a:r>
              <a:rPr lang="en-US" sz="2400" dirty="0" err="1">
                <a:solidFill>
                  <a:srgbClr val="000000"/>
                </a:solidFill>
                <a:latin typeface="UbuntuMono-Regular"/>
              </a:rPr>
              <a:t>self.data</a:t>
            </a:r>
            <a:r>
              <a:rPr lang="en-US" sz="2400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inionPro-Regular" panose="02040503050306020203" pitchFamily="18" charset="0"/>
              </a:rPr>
              <a:t>attribute.</a:t>
            </a:r>
            <a:endParaRPr lang="en-US" sz="24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0DEFFCC-0B56-4455-91CD-66617FA5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0150" y="6247763"/>
            <a:ext cx="565150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12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FE1CA-BD4E-4E78-8C7D-D51B058894A8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06407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750E8E-965E-4E47-8050-BC0BE46FB730}"/>
              </a:ext>
            </a:extLst>
          </p:cNvPr>
          <p:cNvSpPr/>
          <p:nvPr/>
        </p:nvSpPr>
        <p:spPr>
          <a:xfrm>
            <a:off x="3302924" y="11904"/>
            <a:ext cx="5563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Variations of </a:t>
            </a:r>
            <a:r>
              <a:rPr lang="en-US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dict</a:t>
            </a:r>
            <a:endParaRPr lang="en-US" sz="4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D061C7-65DC-47FE-8F54-6C4AD822592A}"/>
              </a:ext>
            </a:extLst>
          </p:cNvPr>
          <p:cNvSpPr/>
          <p:nvPr/>
        </p:nvSpPr>
        <p:spPr>
          <a:xfrm>
            <a:off x="443345" y="596680"/>
            <a:ext cx="92070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UbuntuMono-Regular"/>
              </a:rPr>
              <a:t>collections.OrderedDict</a:t>
            </a:r>
            <a:endParaRPr lang="en-US" b="1" dirty="0">
              <a:latin typeface="UbuntuMono-Regular"/>
            </a:endParaRP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Maintains keys in insertion order, allowing iteration over items in a predictable</a:t>
            </a: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order.</a:t>
            </a:r>
          </a:p>
          <a:p>
            <a:r>
              <a:rPr lang="en-US" b="1" dirty="0" err="1"/>
              <a:t>collections.ChainMap</a:t>
            </a:r>
            <a:endParaRPr lang="en-US" b="1" dirty="0"/>
          </a:p>
          <a:p>
            <a:pPr lvl="1"/>
            <a:r>
              <a:rPr lang="en-US" dirty="0"/>
              <a:t>Holds a list of mappings that can be searched as one. The lookup is performed on</a:t>
            </a:r>
          </a:p>
          <a:p>
            <a:pPr lvl="1"/>
            <a:r>
              <a:rPr lang="en-US" dirty="0"/>
              <a:t>each mapping in order, and succeeds if the key is found in any of them.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0BEC3-E675-4E24-AADA-9C95642F291C}"/>
              </a:ext>
            </a:extLst>
          </p:cNvPr>
          <p:cNvSpPr/>
          <p:nvPr/>
        </p:nvSpPr>
        <p:spPr>
          <a:xfrm>
            <a:off x="1413164" y="2315645"/>
            <a:ext cx="6450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 err="1">
                <a:solidFill>
                  <a:srgbClr val="00CDFF"/>
                </a:solidFill>
                <a:latin typeface="UbuntuMono-Bold"/>
              </a:rPr>
              <a:t>builtins</a:t>
            </a:r>
            <a:endParaRPr lang="en-US" b="1" dirty="0">
              <a:solidFill>
                <a:srgbClr val="00CDFF"/>
              </a:solidFill>
              <a:latin typeface="UbuntuMono-Bold"/>
            </a:endParaRPr>
          </a:p>
          <a:p>
            <a:r>
              <a:rPr lang="en-US" dirty="0" err="1">
                <a:solidFill>
                  <a:srgbClr val="000089"/>
                </a:solidFill>
                <a:latin typeface="UbuntuMono-Regular"/>
              </a:rPr>
              <a:t>pylookup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ChainMap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locals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(), </a:t>
            </a:r>
            <a:r>
              <a:rPr lang="en-US" dirty="0" err="1">
                <a:solidFill>
                  <a:srgbClr val="336666"/>
                </a:solidFill>
                <a:latin typeface="UbuntuMono-Regular"/>
              </a:rPr>
              <a:t>globals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(), </a:t>
            </a:r>
            <a:r>
              <a:rPr lang="en-US" dirty="0" err="1">
                <a:solidFill>
                  <a:srgbClr val="336666"/>
                </a:solidFill>
                <a:latin typeface="UbuntuMono-Regular"/>
              </a:rPr>
              <a:t>vars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builtins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F110B-DAF0-4AC1-A32E-8615E561111A}"/>
              </a:ext>
            </a:extLst>
          </p:cNvPr>
          <p:cNvSpPr/>
          <p:nvPr/>
        </p:nvSpPr>
        <p:spPr>
          <a:xfrm>
            <a:off x="371302" y="2951170"/>
            <a:ext cx="92070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UbuntuMono-Regular"/>
              </a:rPr>
              <a:t>collections.Counter</a:t>
            </a:r>
            <a:endParaRPr lang="en-US" b="1" dirty="0">
              <a:latin typeface="UbuntuMono-Regular"/>
            </a:endParaRP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A mapping that holds an integer count for each key. Updating an existing key adds</a:t>
            </a: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to its count. This can be used to count instances of </a:t>
            </a:r>
            <a:r>
              <a:rPr lang="en-US" dirty="0" err="1">
                <a:latin typeface="MinionPro-Regular" panose="02040503050306020203" pitchFamily="18" charset="0"/>
              </a:rPr>
              <a:t>hashable</a:t>
            </a:r>
            <a:r>
              <a:rPr lang="en-US" dirty="0">
                <a:latin typeface="MinionPro-Regular" panose="02040503050306020203" pitchFamily="18" charset="0"/>
              </a:rPr>
              <a:t> objects (the keys) or</a:t>
            </a: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as a multiset—a set that can hold several occurrences of each element. </a:t>
            </a:r>
            <a:r>
              <a:rPr lang="en-US" dirty="0">
                <a:latin typeface="UbuntuMono-Regular"/>
              </a:rPr>
              <a:t>Counter</a:t>
            </a:r>
          </a:p>
          <a:p>
            <a:pPr lvl="1"/>
            <a:r>
              <a:rPr lang="en-US" dirty="0">
                <a:latin typeface="MinionPro-Regular" panose="02040503050306020203" pitchFamily="18" charset="0"/>
              </a:rPr>
              <a:t>implements the </a:t>
            </a:r>
            <a:r>
              <a:rPr lang="en-US" dirty="0">
                <a:latin typeface="UbuntuMono-Regular"/>
              </a:rPr>
              <a:t>+ </a:t>
            </a:r>
            <a:r>
              <a:rPr lang="en-US" dirty="0">
                <a:latin typeface="MinionPro-Regular" panose="02040503050306020203" pitchFamily="18" charset="0"/>
              </a:rPr>
              <a:t>and </a:t>
            </a:r>
            <a:r>
              <a:rPr lang="en-US" dirty="0">
                <a:latin typeface="UbuntuMono-Regular"/>
              </a:rPr>
              <a:t>- </a:t>
            </a:r>
            <a:r>
              <a:rPr lang="en-US" dirty="0">
                <a:latin typeface="MinionPro-Regular" panose="02040503050306020203" pitchFamily="18" charset="0"/>
              </a:rPr>
              <a:t>operators to combine tallies.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39179-D037-44D1-8392-6F9D2789851F}"/>
              </a:ext>
            </a:extLst>
          </p:cNvPr>
          <p:cNvSpPr/>
          <p:nvPr/>
        </p:nvSpPr>
        <p:spPr>
          <a:xfrm>
            <a:off x="1413164" y="4428498"/>
            <a:ext cx="6163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ct</a:t>
            </a:r>
            <a:r>
              <a:rPr lang="en-US" sz="1200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sz="12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collections</a:t>
            </a:r>
            <a:r>
              <a:rPr lang="en-US" sz="12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Counter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200" dirty="0">
                <a:solidFill>
                  <a:srgbClr val="CD3300"/>
                </a:solidFill>
                <a:latin typeface="UbuntuMono-Regular"/>
              </a:rPr>
              <a:t>'abracadabra'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sz="12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ct</a:t>
            </a:r>
            <a:endParaRPr lang="en-US" sz="1200" dirty="0">
              <a:solidFill>
                <a:srgbClr val="000089"/>
              </a:solidFill>
              <a:latin typeface="UbuntuMono-Regular"/>
            </a:endParaRPr>
          </a:p>
          <a:p>
            <a:r>
              <a:rPr lang="en-US" sz="1200" dirty="0">
                <a:solidFill>
                  <a:srgbClr val="000000"/>
                </a:solidFill>
                <a:latin typeface="UbuntuMono-Regular"/>
              </a:rPr>
              <a:t>Counter({'a': 5, 'b': 2, 'r': 2, 'c': 1, 'd': 1})</a:t>
            </a:r>
          </a:p>
          <a:p>
            <a:r>
              <a:rPr lang="en-US" sz="12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ct</a:t>
            </a:r>
            <a:r>
              <a:rPr lang="en-US" sz="12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update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200" dirty="0">
                <a:solidFill>
                  <a:srgbClr val="CD3300"/>
                </a:solidFill>
                <a:latin typeface="UbuntuMono-Regular"/>
              </a:rPr>
              <a:t>'</a:t>
            </a:r>
            <a:r>
              <a:rPr lang="en-US" sz="1200" dirty="0" err="1">
                <a:solidFill>
                  <a:srgbClr val="CD3300"/>
                </a:solidFill>
                <a:latin typeface="UbuntuMono-Regular"/>
              </a:rPr>
              <a:t>aaaaazzz</a:t>
            </a:r>
            <a:r>
              <a:rPr lang="en-US" sz="1200" dirty="0">
                <a:solidFill>
                  <a:srgbClr val="CD3300"/>
                </a:solidFill>
                <a:latin typeface="UbuntuMono-Regular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sz="12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ct</a:t>
            </a:r>
            <a:endParaRPr lang="en-US" sz="1200" dirty="0">
              <a:solidFill>
                <a:srgbClr val="000089"/>
              </a:solidFill>
              <a:latin typeface="UbuntuMono-Regular"/>
            </a:endParaRPr>
          </a:p>
          <a:p>
            <a:r>
              <a:rPr lang="en-US" sz="1200" dirty="0">
                <a:solidFill>
                  <a:srgbClr val="000000"/>
                </a:solidFill>
                <a:latin typeface="UbuntuMono-Regular"/>
              </a:rPr>
              <a:t>Counter({'a': 10, 'z': 3, 'b': 2, 'r': 2, 'c': 1, 'd': 1})</a:t>
            </a:r>
          </a:p>
          <a:p>
            <a:r>
              <a:rPr lang="en-US" sz="12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ct</a:t>
            </a:r>
            <a:r>
              <a:rPr lang="en-US" sz="12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1200" dirty="0" err="1">
                <a:solidFill>
                  <a:srgbClr val="000089"/>
                </a:solidFill>
                <a:latin typeface="UbuntuMono-Regular"/>
              </a:rPr>
              <a:t>most_common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200" dirty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UbuntuMono-Regular"/>
              </a:rPr>
              <a:t>[('a', 10), ('z', 3)]</a:t>
            </a:r>
            <a:endParaRPr lang="en-US" sz="12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C5231B2-55B9-4BF8-9078-AE4B1C4A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850" y="6247763"/>
            <a:ext cx="546100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13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5DA95-1893-44B5-8A48-FF6FA7E860E7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27718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A706FD-C525-4B33-B7F2-1E1DEC996F25}"/>
              </a:ext>
            </a:extLst>
          </p:cNvPr>
          <p:cNvSpPr/>
          <p:nvPr/>
        </p:nvSpPr>
        <p:spPr>
          <a:xfrm>
            <a:off x="3302924" y="11904"/>
            <a:ext cx="5580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0" u="sng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Immutable Mappings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D4F62-CFB1-460A-A7CE-670F4FF0AD98}"/>
              </a:ext>
            </a:extLst>
          </p:cNvPr>
          <p:cNvSpPr/>
          <p:nvPr/>
        </p:nvSpPr>
        <p:spPr>
          <a:xfrm>
            <a:off x="452617" y="969421"/>
            <a:ext cx="11200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E0108-B0EC-4C00-8BFA-580835184153}"/>
              </a:ext>
            </a:extLst>
          </p:cNvPr>
          <p:cNvSpPr/>
          <p:nvPr/>
        </p:nvSpPr>
        <p:spPr>
          <a:xfrm>
            <a:off x="177338" y="1527153"/>
            <a:ext cx="641742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b="1" dirty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en-US" sz="1600" b="1" dirty="0">
                <a:solidFill>
                  <a:srgbClr val="00CDFF"/>
                </a:solidFill>
                <a:latin typeface="UbuntuMono-Bold"/>
              </a:rPr>
              <a:t>types </a:t>
            </a:r>
            <a:r>
              <a:rPr lang="en-US" sz="1600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MappingProxyType</a:t>
            </a:r>
            <a:endParaRPr lang="en-US" sz="1600" dirty="0">
              <a:solidFill>
                <a:srgbClr val="000089"/>
              </a:solidFill>
              <a:latin typeface="UbuntuMono-Regular"/>
            </a:endParaRP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d </a:t>
            </a:r>
            <a:r>
              <a:rPr lang="en-US" sz="16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{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: </a:t>
            </a:r>
            <a:r>
              <a:rPr lang="en-US" sz="1600" dirty="0">
                <a:solidFill>
                  <a:srgbClr val="CD3300"/>
                </a:solidFill>
                <a:latin typeface="UbuntuMono-Regular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}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sz="16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MappingProxyType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endParaRPr lang="en-US" sz="1600" dirty="0">
              <a:solidFill>
                <a:srgbClr val="000089"/>
              </a:solidFill>
              <a:latin typeface="UbuntuMono-Regular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UbuntuMono-Regular"/>
              </a:rPr>
              <a:t>mappingproxy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({1: 'A'})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]					</a:t>
            </a:r>
            <a:r>
              <a:rPr lang="en-US" sz="1600" b="1" dirty="0">
                <a:solidFill>
                  <a:srgbClr val="000000"/>
                </a:solidFill>
                <a:latin typeface="UbuntuMono-Regular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latin typeface="UbuntuMono-Regular"/>
              </a:rPr>
              <a:t>'A'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] </a:t>
            </a:r>
            <a:r>
              <a:rPr lang="en-US" sz="16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600" dirty="0">
                <a:solidFill>
                  <a:srgbClr val="CD3300"/>
                </a:solidFill>
                <a:latin typeface="UbuntuMono-Regular"/>
              </a:rPr>
              <a:t>‘x’				</a:t>
            </a:r>
            <a:r>
              <a:rPr lang="en-US" sz="1600" b="1" dirty="0">
                <a:latin typeface="UbuntuMono-Regular"/>
              </a:rPr>
              <a:t>2</a:t>
            </a:r>
          </a:p>
          <a:p>
            <a:r>
              <a:rPr lang="en-US" sz="1600" dirty="0">
                <a:solidFill>
                  <a:srgbClr val="9ACD66"/>
                </a:solidFill>
                <a:latin typeface="UbuntuMono-Regular"/>
              </a:rPr>
              <a:t>Traceback (most recent call last):</a:t>
            </a:r>
          </a:p>
          <a:p>
            <a:r>
              <a:rPr lang="en-US" sz="1600" dirty="0">
                <a:solidFill>
                  <a:srgbClr val="000000"/>
                </a:solidFill>
                <a:latin typeface="UbuntuMono-Regular"/>
              </a:rPr>
              <a:t>File </a:t>
            </a:r>
            <a:r>
              <a:rPr lang="en-US" sz="1600" dirty="0">
                <a:solidFill>
                  <a:srgbClr val="336666"/>
                </a:solidFill>
                <a:latin typeface="UbuntuMono-Regular"/>
              </a:rPr>
              <a:t>"&lt;stdin&gt;"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, line 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, in 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&lt;module&gt;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UbuntuMono-Regular"/>
              </a:rPr>
              <a:t>TypeError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: 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'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mappingproxy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' object does not support item assignment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d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] </a:t>
            </a:r>
            <a:r>
              <a:rPr lang="en-US" sz="16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600" dirty="0">
                <a:solidFill>
                  <a:srgbClr val="CD3300"/>
                </a:solidFill>
                <a:latin typeface="UbuntuMono-Regular"/>
              </a:rPr>
              <a:t>'B'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r>
              <a:rPr lang="en-US" sz="1600" dirty="0">
                <a:solidFill>
                  <a:srgbClr val="000089"/>
                </a:solidFill>
                <a:latin typeface="UbuntuMono-Regular"/>
              </a:rPr>
              <a:t>					</a:t>
            </a:r>
            <a:r>
              <a:rPr lang="en-US" sz="1600" b="1" dirty="0">
                <a:latin typeface="UbuntuMono-Regular"/>
              </a:rPr>
              <a:t>3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UbuntuMono-Regular"/>
              </a:rPr>
              <a:t>mappingproxy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({1: 'A', 2: 'B'})</a:t>
            </a:r>
          </a:p>
          <a:p>
            <a:r>
              <a:rPr lang="en-US" sz="16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600" dirty="0" err="1">
                <a:solidFill>
                  <a:srgbClr val="000089"/>
                </a:solidFill>
                <a:latin typeface="UbuntuMono-Regular"/>
              </a:rPr>
              <a:t>d_proxy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sz="1600" dirty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UbuntuMono-Regular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UbuntuMono-Regular"/>
              </a:rPr>
              <a:t>'B'</a:t>
            </a:r>
          </a:p>
          <a:p>
            <a:r>
              <a:rPr lang="en-US" sz="1600" dirty="0">
                <a:solidFill>
                  <a:srgbClr val="000000"/>
                </a:solidFill>
                <a:latin typeface="UbuntuMono-Regular"/>
              </a:rPr>
              <a:t>&gt;&gt;&gt;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A2209-A98A-4321-9A6D-E946D52B4E2F}"/>
              </a:ext>
            </a:extLst>
          </p:cNvPr>
          <p:cNvSpPr/>
          <p:nvPr/>
        </p:nvSpPr>
        <p:spPr>
          <a:xfrm>
            <a:off x="6722223" y="2634827"/>
            <a:ext cx="50707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MinionPro-Regular" panose="02040503050306020203" pitchFamily="18" charset="0"/>
              </a:rPr>
              <a:t>Items in </a:t>
            </a:r>
            <a:r>
              <a:rPr lang="en-US" sz="2400" b="1" dirty="0">
                <a:latin typeface="UbuntuMono-Regular"/>
              </a:rPr>
              <a:t>d </a:t>
            </a:r>
            <a:r>
              <a:rPr lang="en-US" sz="2400" dirty="0">
                <a:latin typeface="MinionPro-Regular" panose="02040503050306020203" pitchFamily="18" charset="0"/>
              </a:rPr>
              <a:t>can be seen through </a:t>
            </a:r>
            <a:r>
              <a:rPr lang="en-US" sz="2400" b="1" dirty="0" err="1">
                <a:latin typeface="UbuntuMono-Regular"/>
              </a:rPr>
              <a:t>d_proxy</a:t>
            </a:r>
            <a:r>
              <a:rPr lang="en-US" sz="2400" b="1" dirty="0">
                <a:latin typeface="MinionPro-Regular" panose="020405030503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MinionPro-Regular" panose="02040503050306020203" pitchFamily="18" charset="0"/>
              </a:rPr>
              <a:t>Changes cannot be made through </a:t>
            </a:r>
            <a:r>
              <a:rPr lang="en-US" sz="2400" b="1" dirty="0" err="1">
                <a:latin typeface="UbuntuMono-Regular"/>
              </a:rPr>
              <a:t>d_proxy</a:t>
            </a:r>
            <a:r>
              <a:rPr lang="en-US" sz="2400" b="1" dirty="0">
                <a:latin typeface="MinionPro-Regular" panose="020405030503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UbuntuMono-Regular"/>
              </a:rPr>
              <a:t>d_proxy</a:t>
            </a:r>
            <a:r>
              <a:rPr lang="en-US" sz="2400" dirty="0">
                <a:latin typeface="UbuntuMono-Regular"/>
              </a:rPr>
              <a:t> </a:t>
            </a:r>
            <a:r>
              <a:rPr lang="en-US" sz="2400" dirty="0">
                <a:latin typeface="MinionPro-Regular" panose="02040503050306020203" pitchFamily="18" charset="0"/>
              </a:rPr>
              <a:t>is </a:t>
            </a:r>
            <a:r>
              <a:rPr lang="en-US" sz="2400" b="1" dirty="0">
                <a:latin typeface="MinionPro-Regular" panose="02040503050306020203" pitchFamily="18" charset="0"/>
              </a:rPr>
              <a:t>dynamic</a:t>
            </a:r>
            <a:r>
              <a:rPr lang="en-US" sz="2400" dirty="0">
                <a:latin typeface="MinionPro-Regular" panose="02040503050306020203" pitchFamily="18" charset="0"/>
              </a:rPr>
              <a:t>: any change in </a:t>
            </a:r>
            <a:r>
              <a:rPr lang="en-US" sz="2400" dirty="0">
                <a:latin typeface="UbuntuMono-Regular"/>
              </a:rPr>
              <a:t>d </a:t>
            </a:r>
            <a:r>
              <a:rPr lang="en-US" sz="2400" dirty="0">
                <a:latin typeface="MinionPro-Regular" panose="02040503050306020203" pitchFamily="18" charset="0"/>
              </a:rPr>
              <a:t>is reflected.</a:t>
            </a:r>
            <a:endParaRPr lang="en-US" sz="24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C92B807-0CB8-4E0E-BE44-C86F0A6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14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EEFD6-5316-40CE-8E8E-65755BB6F43E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29683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A706FD-C525-4B33-B7F2-1E1DEC996F25}"/>
              </a:ext>
            </a:extLst>
          </p:cNvPr>
          <p:cNvSpPr/>
          <p:nvPr/>
        </p:nvSpPr>
        <p:spPr>
          <a:xfrm>
            <a:off x="3302924" y="11904"/>
            <a:ext cx="5580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u="sng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How</a:t>
            </a:r>
            <a:r>
              <a:rPr lang="zh-CN" altLang="en-US" sz="4000" b="1" i="0" u="sng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000" b="1" i="0" u="sng" strike="noStrike" baseline="0" dirty="0" err="1">
                <a:solidFill>
                  <a:schemeClr val="bg1"/>
                </a:solidFill>
                <a:latin typeface="Agency FB" panose="020B0503020202020204" pitchFamily="34" charset="0"/>
              </a:rPr>
              <a:t>dict</a:t>
            </a:r>
            <a:r>
              <a:rPr lang="zh-CN" altLang="en-US" sz="4000" b="1" i="0" u="sng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000" b="1" i="0" u="sng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works</a:t>
            </a:r>
            <a:endParaRPr lang="en-US" sz="4000" b="1" i="0" u="sng" strike="noStrike" baseline="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A2209-A98A-4321-9A6D-E946D52B4E2F}"/>
              </a:ext>
            </a:extLst>
          </p:cNvPr>
          <p:cNvSpPr/>
          <p:nvPr/>
        </p:nvSpPr>
        <p:spPr>
          <a:xfrm>
            <a:off x="1765760" y="1120540"/>
            <a:ext cx="96746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Keys</a:t>
            </a:r>
            <a:r>
              <a:rPr lang="zh-CN" altLang="en-US" sz="2800" dirty="0"/>
              <a:t> </a:t>
            </a:r>
            <a:r>
              <a:rPr lang="en-US" altLang="zh-CN" sz="2800" dirty="0"/>
              <a:t>must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 err="1"/>
              <a:t>hashable</a:t>
            </a:r>
            <a:r>
              <a:rPr lang="zh-CN" altLang="en-US" sz="2800" dirty="0"/>
              <a:t> </a:t>
            </a:r>
            <a:r>
              <a:rPr lang="en-US" altLang="zh-CN" sz="2800" dirty="0"/>
              <a:t>objects</a:t>
            </a:r>
            <a:endParaRPr lang="en-US" sz="28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i="1" dirty="0" err="1"/>
              <a:t>dict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significant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overhead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search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very</a:t>
            </a:r>
            <a:r>
              <a:rPr lang="zh-CN" altLang="en-US" sz="2800" dirty="0"/>
              <a:t> </a:t>
            </a:r>
            <a:r>
              <a:rPr lang="en-US" altLang="zh-CN" sz="2800" dirty="0"/>
              <a:t>fast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ordering</a:t>
            </a:r>
            <a:r>
              <a:rPr lang="zh-CN" altLang="en-US" sz="2800" dirty="0"/>
              <a:t> </a:t>
            </a:r>
            <a:r>
              <a:rPr lang="en-US" altLang="zh-CN" sz="2800" dirty="0"/>
              <a:t>depends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insertion</a:t>
            </a:r>
            <a:r>
              <a:rPr lang="zh-CN" altLang="en-US" sz="2800" dirty="0"/>
              <a:t> </a:t>
            </a:r>
            <a:r>
              <a:rPr lang="en-US" altLang="zh-CN" sz="2800" dirty="0"/>
              <a:t>order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Adding</a:t>
            </a:r>
            <a:r>
              <a:rPr lang="zh-CN" altLang="en-US" sz="2800" dirty="0"/>
              <a:t> </a:t>
            </a:r>
            <a:r>
              <a:rPr lang="en-US" altLang="zh-CN" sz="2800" dirty="0"/>
              <a:t>items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i="1" dirty="0" err="1"/>
              <a:t>dict</a:t>
            </a:r>
            <a:r>
              <a:rPr lang="zh-CN" altLang="en-US" sz="2800" dirty="0"/>
              <a:t> </a:t>
            </a:r>
            <a:r>
              <a:rPr lang="en-US" altLang="zh-CN" sz="2800" dirty="0"/>
              <a:t>may</a:t>
            </a:r>
            <a:r>
              <a:rPr lang="zh-CN" altLang="en-US" sz="2800" dirty="0"/>
              <a:t> </a:t>
            </a:r>
            <a:r>
              <a:rPr lang="en-US" altLang="zh-CN" sz="2800" dirty="0"/>
              <a:t>change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order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existing</a:t>
            </a:r>
            <a:r>
              <a:rPr lang="zh-CN" altLang="en-US" sz="2800" dirty="0"/>
              <a:t> </a:t>
            </a:r>
            <a:r>
              <a:rPr lang="en-US" altLang="zh-CN" sz="2800" dirty="0"/>
              <a:t>keys</a:t>
            </a:r>
            <a:endParaRPr lang="en-US" sz="2800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C92B807-0CB8-4E0E-BE44-C86F0A6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15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877BF-0D98-40C7-B041-75781284E50B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37777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633" y="1"/>
            <a:ext cx="5558443" cy="8517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</a:t>
            </a:r>
            <a:endParaRPr lang="en-US" sz="6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75" y="1674310"/>
            <a:ext cx="3441470" cy="351283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Unordered</a:t>
            </a:r>
          </a:p>
          <a:p>
            <a:endParaRPr lang="en-US" altLang="zh-CN" sz="3200" dirty="0"/>
          </a:p>
          <a:p>
            <a:r>
              <a:rPr lang="en-US" altLang="zh-CN" sz="3200" dirty="0"/>
              <a:t>Unique</a:t>
            </a:r>
          </a:p>
          <a:p>
            <a:endParaRPr lang="en-US" altLang="zh-CN" sz="3200" dirty="0"/>
          </a:p>
          <a:p>
            <a:r>
              <a:rPr lang="en-US" altLang="zh-CN" sz="3200" dirty="0"/>
              <a:t>All</a:t>
            </a:r>
            <a:r>
              <a:rPr lang="zh-CN" altLang="en-US" sz="3200" dirty="0"/>
              <a:t> </a:t>
            </a:r>
            <a:r>
              <a:rPr lang="en-US" altLang="zh-CN" sz="3200" dirty="0"/>
              <a:t>values</a:t>
            </a:r>
            <a:r>
              <a:rPr lang="zh-CN" altLang="en-US" sz="3200" dirty="0"/>
              <a:t> </a:t>
            </a:r>
            <a:r>
              <a:rPr lang="en-US" altLang="zh-CN" sz="3200" dirty="0"/>
              <a:t>mutable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091"/>
          <a:stretch/>
        </p:blipFill>
        <p:spPr>
          <a:xfrm>
            <a:off x="4266969" y="1428785"/>
            <a:ext cx="7226299" cy="1545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69" y="3441358"/>
            <a:ext cx="7226300" cy="232410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5B756F-5BE1-426E-BACB-03D31B95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16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473DC-1E68-4263-950B-FEEBF9E7F506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000676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716" y="-1"/>
            <a:ext cx="5547360" cy="88669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Frozen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</a:t>
            </a:r>
            <a:endParaRPr lang="en-US" sz="6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38403"/>
            <a:ext cx="10515600" cy="146338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Unordered</a:t>
            </a:r>
          </a:p>
          <a:p>
            <a:r>
              <a:rPr lang="en-US" altLang="zh-CN" dirty="0"/>
              <a:t>Unique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All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values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immutable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327613"/>
            <a:ext cx="9855200" cy="293370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FBF0D2F-90D1-4B08-89E7-F35B7040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17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FFF5E-00CE-46B7-9668-01328090458E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54763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768" y="0"/>
            <a:ext cx="5579226" cy="91483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Set:</a:t>
            </a:r>
            <a:r>
              <a:rPr lang="zh-CN" altLang="en-US" sz="48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8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operations</a:t>
            </a:r>
            <a:endParaRPr lang="en-US" sz="48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B4F6AE9-1F0F-48D2-92DC-A441D644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18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2EAA7-56EF-4440-85F5-B5029C709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389"/>
            <a:ext cx="12192000" cy="5037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8F37C-EB26-4136-A2DE-DDD5A967DE7C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14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1" y="0"/>
            <a:ext cx="5569527" cy="89223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Set:</a:t>
            </a:r>
            <a:r>
              <a:rPr lang="zh-CN" altLang="en-US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operations</a:t>
            </a:r>
            <a:endParaRPr lang="en-US" sz="54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501832"/>
            <a:ext cx="3848098" cy="410648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union: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|</a:t>
            </a:r>
            <a:r>
              <a:rPr lang="zh-CN" altLang="en-US" sz="3600" dirty="0"/>
              <a:t> </a:t>
            </a:r>
            <a:r>
              <a:rPr lang="en-US" altLang="zh-CN" sz="3600" dirty="0"/>
              <a:t>b</a:t>
            </a:r>
          </a:p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sz="3600" dirty="0"/>
              <a:t>intersection: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b</a:t>
            </a:r>
          </a:p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sz="3600" dirty="0"/>
              <a:t>difference: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b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569"/>
          <a:stretch/>
        </p:blipFill>
        <p:spPr>
          <a:xfrm>
            <a:off x="3848099" y="1035870"/>
            <a:ext cx="8123767" cy="2912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098" y="4092173"/>
            <a:ext cx="8098248" cy="888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5124787"/>
            <a:ext cx="8098248" cy="76200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7BF542E-5615-4121-87C8-011125C1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19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8D0F8-D0C8-433E-B18C-F5329CC62055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10760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0881" y="72736"/>
            <a:ext cx="322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Hashing</a:t>
            </a:r>
            <a:r>
              <a:rPr lang="zh-CN" alt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table</a:t>
            </a:r>
            <a:endParaRPr lang="en-US" sz="4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03987"/>
              </p:ext>
            </p:extLst>
          </p:nvPr>
        </p:nvGraphicFramePr>
        <p:xfrm>
          <a:off x="2260600" y="161328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None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None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92036" y="3187626"/>
            <a:ext cx="10099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MinionPro-Regular" panose="02040503050306020203" pitchFamily="18" charset="0"/>
              </a:rPr>
              <a:t>Each position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(Key)</a:t>
            </a:r>
            <a:r>
              <a:rPr lang="en-US" sz="2400" b="1" dirty="0">
                <a:latin typeface="MinionPro-Regular" panose="02040503050306020203" pitchFamily="18" charset="0"/>
              </a:rPr>
              <a:t> of the hash table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sz="2400" b="1" dirty="0">
                <a:latin typeface="MinionPro-Regular" panose="02040503050306020203" pitchFamily="18" charset="0"/>
              </a:rPr>
              <a:t>can hold an item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(Value)</a:t>
            </a:r>
            <a:endParaRPr lang="en-US" sz="2400" b="1" dirty="0">
              <a:latin typeface="MinionPro-Regular" panose="02040503050306020203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latin typeface="MinionPro-Regular" panose="02040503050306020203" pitchFamily="18" charset="0"/>
              </a:rPr>
              <a:t>Also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called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“Buckets”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 dirty="0">
                <a:latin typeface="MinionPro-Regular" panose="02040503050306020203" pitchFamily="18" charset="0"/>
              </a:rPr>
              <a:t>Key: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endParaRPr lang="en-US" altLang="zh-CN" sz="2400" b="1" dirty="0">
              <a:latin typeface="MinionPro-Regular" panose="02040503050306020203" pitchFamily="18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b="1" dirty="0">
                <a:latin typeface="MinionPro-Regular" panose="02040503050306020203" pitchFamily="18" charset="0"/>
              </a:rPr>
              <a:t>unique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b="1" dirty="0">
                <a:latin typeface="MinionPro-Regular" panose="02040503050306020203" pitchFamily="18" charset="0"/>
              </a:rPr>
              <a:t>non-ordered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400" b="1" dirty="0">
                <a:latin typeface="MinionPro-Regular" panose="02040503050306020203" pitchFamily="18" charset="0"/>
              </a:rPr>
              <a:t>immutable</a:t>
            </a:r>
            <a:endParaRPr lang="en-US" sz="2400" b="1" dirty="0">
              <a:latin typeface="MinionPro-Regular" panose="020405030503060202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109" y="1613284"/>
            <a:ext cx="55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Key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96985" y="2031123"/>
            <a:ext cx="80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Value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5BA4286-8FFA-4957-9AE8-0A2ED5C5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261100"/>
            <a:ext cx="392589" cy="351788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97CE3-DA4E-4A9D-A6E9-76EBB2A1AF2D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570021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27" y="875607"/>
            <a:ext cx="5556928" cy="5186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AEF5C-B90E-4234-9746-AF975245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20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E3571B-8753-416A-B243-0F4066AA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0"/>
            <a:ext cx="5591696" cy="875607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  <a:r>
              <a:rPr lang="en-US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seful commands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47E5D-ED52-413C-8941-34AD1F46B8A2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88890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4" y="853812"/>
            <a:ext cx="10601499" cy="51926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77EFD-DACF-4625-A0A0-3EB7BE0D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21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32353-21FF-4F16-B038-4503C2C9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0"/>
            <a:ext cx="5591696" cy="875607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  <a:r>
              <a:rPr lang="en-US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seful commands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6D8AD-98DD-4EB9-9397-C93F8357275E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776526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0" y="0"/>
            <a:ext cx="5591696" cy="875607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</a:t>
            </a:r>
            <a:r>
              <a:rPr lang="zh-CN" altLang="en-US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comprehensions</a:t>
            </a:r>
            <a:endParaRPr lang="en-US" sz="54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8" y="1645920"/>
            <a:ext cx="10866979" cy="3391593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43B2687-527E-457C-AA6A-DE804C66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22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7A682-4AAF-435D-945F-A2D75AFE7CAC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75024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1" y="1031498"/>
            <a:ext cx="11359455" cy="4902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605F5-457F-4210-B0A3-F86B0768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23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872052-8BD7-4F51-A120-CC61C8E6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0"/>
            <a:ext cx="5591696" cy="875607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  <a:r>
              <a:rPr lang="en-US" sz="54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seful commands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49081-8913-477F-8ADA-CA79224B2587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202300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589" y="1"/>
            <a:ext cx="5658196" cy="88114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Efficiency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of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</a:t>
            </a:r>
            <a:endParaRPr lang="en-US" sz="6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" y="1700621"/>
            <a:ext cx="11970325" cy="3381226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C6EEA83-61B9-45BA-8DC7-6AF6D441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24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BFD11-C99E-469B-83FF-D598B5BBBDEA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190988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464" y="1"/>
            <a:ext cx="5569529" cy="83681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How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sets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work?</a:t>
            </a:r>
            <a:endParaRPr lang="en-US" sz="6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elements must be </a:t>
            </a:r>
            <a:r>
              <a:rPr lang="en-US" dirty="0" err="1"/>
              <a:t>hashable</a:t>
            </a:r>
            <a:r>
              <a:rPr lang="en-US" dirty="0"/>
              <a:t> objects. </a:t>
            </a:r>
          </a:p>
          <a:p>
            <a:r>
              <a:rPr lang="en-US" dirty="0"/>
              <a:t>Sets have a significant memory overhead. </a:t>
            </a:r>
          </a:p>
          <a:p>
            <a:r>
              <a:rPr lang="en-US" dirty="0"/>
              <a:t>Membership testing is very efficient. </a:t>
            </a:r>
          </a:p>
          <a:p>
            <a:r>
              <a:rPr lang="en-US" dirty="0"/>
              <a:t>Element ordering depends on insertion order. </a:t>
            </a:r>
          </a:p>
          <a:p>
            <a:r>
              <a:rPr lang="en-US" dirty="0"/>
              <a:t>Adding elements to a set may change the order of other elements.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83E32-BD6A-4B1A-A5D1-592B3718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25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F4D6A-D728-4EF5-8ADB-D9DA929E4FA2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48053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007" y="0"/>
            <a:ext cx="5580611" cy="8645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Group</a:t>
            </a:r>
            <a:r>
              <a:rPr lang="zh-CN" altLang="en-US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6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activity</a:t>
            </a:r>
            <a:endParaRPr lang="en-US" sz="6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0157"/>
          </a:xfrm>
        </p:spPr>
        <p:txBody>
          <a:bodyPr/>
          <a:lstStyle/>
          <a:p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you’ve</a:t>
            </a:r>
            <a:r>
              <a:rPr lang="zh-CN" altLang="en-US" dirty="0"/>
              <a:t> </a:t>
            </a:r>
            <a:r>
              <a:rPr lang="en-US" altLang="zh-CN" dirty="0"/>
              <a:t>learnt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Chapter</a:t>
            </a:r>
          </a:p>
          <a:p>
            <a:r>
              <a:rPr lang="en-US" altLang="zh-CN" dirty="0"/>
              <a:t>How to incorporate this important point into your research?</a:t>
            </a:r>
          </a:p>
          <a:p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you’ve</a:t>
            </a:r>
            <a:r>
              <a:rPr lang="zh-CN" altLang="en-US" dirty="0"/>
              <a:t> </a:t>
            </a:r>
            <a:r>
              <a:rPr lang="en-US" altLang="zh-CN" dirty="0"/>
              <a:t>learnt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Chapter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Four</a:t>
            </a:r>
            <a:r>
              <a:rPr lang="en-US" altLang="zh-CN" dirty="0"/>
              <a:t> </a:t>
            </a:r>
            <a:r>
              <a:rPr lang="en-US" altLang="zh-CN" dirty="0" err="1"/>
              <a:t>mins</a:t>
            </a:r>
            <a:r>
              <a:rPr lang="en-US" altLang="zh-CN" dirty="0"/>
              <a:t> discussion</a:t>
            </a:r>
          </a:p>
          <a:p>
            <a:r>
              <a:rPr lang="en-US" altLang="zh-CN" dirty="0"/>
              <a:t>Share with everyone via your group representatives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33334-BFD9-4810-8BE2-A37C95AB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914" y="6240341"/>
            <a:ext cx="587432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26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F900F-E635-4906-9924-7CA7841263AD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8377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8F297-3F1E-4D8E-ADDF-7B6E0838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338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785F8-1204-47CE-AC90-7FF8949E40CA}"/>
              </a:ext>
            </a:extLst>
          </p:cNvPr>
          <p:cNvSpPr txBox="1"/>
          <p:nvPr/>
        </p:nvSpPr>
        <p:spPr>
          <a:xfrm>
            <a:off x="3539197" y="4826336"/>
            <a:ext cx="5113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1231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1550" y="72736"/>
            <a:ext cx="5464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Hashing</a:t>
            </a:r>
            <a:r>
              <a:rPr lang="zh-CN" alt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table</a:t>
            </a:r>
            <a:r>
              <a:rPr lang="zh-CN" alt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algorithm</a:t>
            </a:r>
            <a:endParaRPr lang="en-US" sz="4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19430-D2BB-445A-8937-A18C51EA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261100"/>
            <a:ext cx="392589" cy="351788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3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A4F21-0749-4E6E-B7A1-65361218BA45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A1E22-1F50-45CD-926B-57F6A5FB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2" y="1165213"/>
            <a:ext cx="8661137" cy="45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FA1FA-37F9-4F4C-A824-5EEA523B4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5"/>
          <a:stretch/>
        </p:blipFill>
        <p:spPr>
          <a:xfrm>
            <a:off x="877313" y="2096472"/>
            <a:ext cx="10626382" cy="3765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46B2B-7AA2-4FA4-99BD-7CD2445E5E4E}"/>
              </a:ext>
            </a:extLst>
          </p:cNvPr>
          <p:cNvSpPr txBox="1"/>
          <p:nvPr/>
        </p:nvSpPr>
        <p:spPr>
          <a:xfrm>
            <a:off x="2454812" y="6137939"/>
            <a:ext cx="7052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4C7B8-79CC-4DEE-8A22-B46A1F49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261100"/>
            <a:ext cx="392589" cy="351788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4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F0672-42EE-4C8C-B682-E1A47DE772E9}"/>
              </a:ext>
            </a:extLst>
          </p:cNvPr>
          <p:cNvSpPr/>
          <p:nvPr/>
        </p:nvSpPr>
        <p:spPr>
          <a:xfrm>
            <a:off x="3404382" y="0"/>
            <a:ext cx="5465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Dictionary Basics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91146" y="1173861"/>
            <a:ext cx="2462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Unique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Immutable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55974" y="1358526"/>
            <a:ext cx="246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restriction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20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8784C9-7528-4ACC-8097-324994C49F66}"/>
              </a:ext>
            </a:extLst>
          </p:cNvPr>
          <p:cNvSpPr txBox="1"/>
          <p:nvPr/>
        </p:nvSpPr>
        <p:spPr>
          <a:xfrm>
            <a:off x="519652" y="4793460"/>
            <a:ext cx="10496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Hashability</a:t>
            </a:r>
            <a:r>
              <a:rPr lang="en-US" b="1" i="1" dirty="0"/>
              <a:t> makes an object usable as a dictionary key and a set member, because these data structures use the hash value internally.</a:t>
            </a:r>
          </a:p>
          <a:p>
            <a:pPr algn="r"/>
            <a:r>
              <a:rPr lang="en-US" sz="2400" b="1" dirty="0"/>
              <a:t>- Python Glossary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DB7CC-C783-4C58-B285-EC4DC6E83DAE}"/>
              </a:ext>
            </a:extLst>
          </p:cNvPr>
          <p:cNvSpPr txBox="1"/>
          <p:nvPr/>
        </p:nvSpPr>
        <p:spPr>
          <a:xfrm>
            <a:off x="519652" y="1453234"/>
            <a:ext cx="115559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en-US" sz="2800" b="1" dirty="0"/>
              <a:t> </a:t>
            </a:r>
            <a:r>
              <a:rPr lang="en-US" sz="2800" dirty="0"/>
              <a:t>a =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dict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C00000"/>
                </a:solidFill>
              </a:rPr>
              <a:t>one</a:t>
            </a:r>
            <a:r>
              <a:rPr lang="en-US" sz="2800" dirty="0"/>
              <a:t>=1, </a:t>
            </a:r>
            <a:r>
              <a:rPr lang="en-US" sz="2800" dirty="0">
                <a:solidFill>
                  <a:srgbClr val="C00000"/>
                </a:solidFill>
              </a:rPr>
              <a:t>two</a:t>
            </a:r>
            <a:r>
              <a:rPr lang="en-US" sz="2800" dirty="0"/>
              <a:t>=2, </a:t>
            </a:r>
            <a:r>
              <a:rPr lang="en-US" sz="2800" dirty="0">
                <a:solidFill>
                  <a:srgbClr val="C00000"/>
                </a:solidFill>
              </a:rPr>
              <a:t>three</a:t>
            </a:r>
            <a:r>
              <a:rPr lang="en-US" sz="2800" dirty="0"/>
              <a:t>=3)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en-US" sz="2800" b="1" dirty="0"/>
              <a:t> </a:t>
            </a:r>
            <a:r>
              <a:rPr lang="en-US" sz="2800" dirty="0"/>
              <a:t>b = {</a:t>
            </a:r>
            <a:r>
              <a:rPr lang="en-US" sz="2800" dirty="0">
                <a:solidFill>
                  <a:srgbClr val="C00000"/>
                </a:solidFill>
              </a:rPr>
              <a:t>'one</a:t>
            </a:r>
            <a:r>
              <a:rPr lang="en-US" sz="2800" dirty="0"/>
              <a:t>': 1, </a:t>
            </a:r>
            <a:r>
              <a:rPr lang="en-US" sz="2800" dirty="0">
                <a:solidFill>
                  <a:srgbClr val="C00000"/>
                </a:solidFill>
              </a:rPr>
              <a:t>'two</a:t>
            </a:r>
            <a:r>
              <a:rPr lang="en-US" sz="2800" dirty="0"/>
              <a:t>': 2, </a:t>
            </a:r>
            <a:r>
              <a:rPr lang="en-US" sz="2800" dirty="0">
                <a:solidFill>
                  <a:srgbClr val="C00000"/>
                </a:solidFill>
              </a:rPr>
              <a:t>'three</a:t>
            </a:r>
            <a:r>
              <a:rPr lang="en-US" sz="2800" dirty="0"/>
              <a:t>': 3}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en-US" sz="2800" b="1" dirty="0"/>
              <a:t> </a:t>
            </a:r>
            <a:r>
              <a:rPr lang="en-US" sz="2800" dirty="0"/>
              <a:t>c =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dict</a:t>
            </a:r>
            <a:r>
              <a:rPr lang="en-US" sz="2800" dirty="0"/>
              <a:t>(zip([</a:t>
            </a:r>
            <a:r>
              <a:rPr lang="en-US" sz="2800" dirty="0">
                <a:solidFill>
                  <a:srgbClr val="C00000"/>
                </a:solidFill>
              </a:rPr>
              <a:t>'one</a:t>
            </a:r>
            <a:r>
              <a:rPr lang="en-US" sz="2800" dirty="0"/>
              <a:t>', </a:t>
            </a:r>
            <a:r>
              <a:rPr lang="en-US" sz="2800" dirty="0">
                <a:solidFill>
                  <a:srgbClr val="C00000"/>
                </a:solidFill>
              </a:rPr>
              <a:t>'two</a:t>
            </a:r>
            <a:r>
              <a:rPr lang="en-US" sz="2800" dirty="0"/>
              <a:t>', </a:t>
            </a:r>
            <a:r>
              <a:rPr lang="en-US" sz="2800" dirty="0">
                <a:solidFill>
                  <a:srgbClr val="C00000"/>
                </a:solidFill>
              </a:rPr>
              <a:t>'three</a:t>
            </a:r>
            <a:r>
              <a:rPr lang="en-US" sz="2800" dirty="0"/>
              <a:t>'], [1, 2, 3]))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en-US" sz="2800" b="1" dirty="0"/>
              <a:t> </a:t>
            </a:r>
            <a:r>
              <a:rPr lang="en-US" sz="2800" dirty="0"/>
              <a:t>d =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dict</a:t>
            </a:r>
            <a:r>
              <a:rPr lang="en-US" sz="2800" dirty="0"/>
              <a:t>([(</a:t>
            </a:r>
            <a:r>
              <a:rPr lang="en-US" sz="2800" dirty="0">
                <a:solidFill>
                  <a:srgbClr val="C00000"/>
                </a:solidFill>
              </a:rPr>
              <a:t>'two</a:t>
            </a:r>
            <a:r>
              <a:rPr lang="en-US" sz="2800" dirty="0"/>
              <a:t>', 2), (</a:t>
            </a:r>
            <a:r>
              <a:rPr lang="en-US" sz="2800" dirty="0">
                <a:solidFill>
                  <a:srgbClr val="C00000"/>
                </a:solidFill>
              </a:rPr>
              <a:t>'one</a:t>
            </a:r>
            <a:r>
              <a:rPr lang="en-US" sz="2800" dirty="0"/>
              <a:t>', 1), (</a:t>
            </a:r>
            <a:r>
              <a:rPr lang="en-US" sz="2800" dirty="0">
                <a:solidFill>
                  <a:srgbClr val="C00000"/>
                </a:solidFill>
              </a:rPr>
              <a:t>'three</a:t>
            </a:r>
            <a:r>
              <a:rPr lang="en-US" sz="2800" dirty="0"/>
              <a:t>', 3)])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en-US" sz="2800" b="1" dirty="0"/>
              <a:t> </a:t>
            </a:r>
            <a:r>
              <a:rPr lang="en-US" sz="2800" dirty="0"/>
              <a:t>e =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dict</a:t>
            </a:r>
            <a:r>
              <a:rPr lang="en-US" sz="2800" dirty="0"/>
              <a:t>({</a:t>
            </a:r>
            <a:r>
              <a:rPr lang="en-US" sz="2800" dirty="0">
                <a:solidFill>
                  <a:srgbClr val="C00000"/>
                </a:solidFill>
              </a:rPr>
              <a:t>'three</a:t>
            </a:r>
            <a:r>
              <a:rPr lang="en-US" sz="2800" dirty="0"/>
              <a:t>': 3, </a:t>
            </a:r>
            <a:r>
              <a:rPr lang="en-US" sz="2800" dirty="0">
                <a:solidFill>
                  <a:srgbClr val="C00000"/>
                </a:solidFill>
              </a:rPr>
              <a:t>'one</a:t>
            </a:r>
            <a:r>
              <a:rPr lang="en-US" sz="2800" dirty="0"/>
              <a:t>': 1, </a:t>
            </a:r>
            <a:r>
              <a:rPr lang="en-US" sz="2800" dirty="0">
                <a:solidFill>
                  <a:srgbClr val="C00000"/>
                </a:solidFill>
              </a:rPr>
              <a:t>'two</a:t>
            </a:r>
            <a:r>
              <a:rPr lang="en-US" sz="2800" dirty="0"/>
              <a:t>': 2})</a:t>
            </a:r>
          </a:p>
          <a:p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&gt;&gt;&gt;</a:t>
            </a:r>
            <a:r>
              <a:rPr lang="pt-BR" sz="2800" b="1" dirty="0"/>
              <a:t> </a:t>
            </a:r>
            <a:r>
              <a:rPr lang="pt-BR" sz="2800" dirty="0"/>
              <a:t>a == b == c == d == e</a:t>
            </a:r>
          </a:p>
          <a:p>
            <a:r>
              <a:rPr lang="en-US" sz="2800" dirty="0"/>
              <a:t>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3BFB3-4547-4587-89F6-4E3CD7434147}"/>
              </a:ext>
            </a:extLst>
          </p:cNvPr>
          <p:cNvSpPr/>
          <p:nvPr/>
        </p:nvSpPr>
        <p:spPr>
          <a:xfrm>
            <a:off x="3404382" y="0"/>
            <a:ext cx="5465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Hash Mapping 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DCB17-C200-45B1-9F7F-D6A8D43AF416}"/>
              </a:ext>
            </a:extLst>
          </p:cNvPr>
          <p:cNvSpPr txBox="1"/>
          <p:nvPr/>
        </p:nvSpPr>
        <p:spPr>
          <a:xfrm>
            <a:off x="2246994" y="6168715"/>
            <a:ext cx="719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EC0F4-1495-4EC5-9EF0-D537574C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695" y="6247763"/>
            <a:ext cx="337944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5</a:t>
            </a:fld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8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58A4DD-FD65-4ACE-8E3E-FDDDAE83C7DA}"/>
              </a:ext>
            </a:extLst>
          </p:cNvPr>
          <p:cNvSpPr/>
          <p:nvPr/>
        </p:nvSpPr>
        <p:spPr>
          <a:xfrm>
            <a:off x="3026400" y="75906"/>
            <a:ext cx="6096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Generic Mapping Types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A1FF308-6902-4E93-AE7D-65404D03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695" y="6247763"/>
            <a:ext cx="337944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6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88C82-A435-4BCF-ABB9-CE6C12ED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2" y="1573876"/>
            <a:ext cx="11133512" cy="3773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FA618-C751-45CB-925E-C920DB8AB1E0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91876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56BFD6-F676-4012-9948-F605F0C4C675}"/>
              </a:ext>
            </a:extLst>
          </p:cNvPr>
          <p:cNvSpPr/>
          <p:nvPr/>
        </p:nvSpPr>
        <p:spPr>
          <a:xfrm>
            <a:off x="3164378" y="53773"/>
            <a:ext cx="5955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Lis</a:t>
            </a:r>
            <a:r>
              <a:rPr lang="en-US" altLang="zh-CN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t</a:t>
            </a:r>
            <a:r>
              <a:rPr lang="en-US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comps</a:t>
            </a:r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 == </a:t>
            </a:r>
            <a:r>
              <a:rPr lang="en-US" sz="4000" b="1" u="sng" dirty="0" err="1">
                <a:solidFill>
                  <a:schemeClr val="bg1"/>
                </a:solidFill>
                <a:latin typeface="Agency FB" panose="020B0503020202020204" pitchFamily="34" charset="0"/>
              </a:rPr>
              <a:t>dictcomps</a:t>
            </a:r>
            <a:endParaRPr lang="en-US" sz="4000" b="1" u="sng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E5E4FC-ABA7-4F15-8CC3-8D2C0F7857EC}"/>
              </a:ext>
            </a:extLst>
          </p:cNvPr>
          <p:cNvSpPr/>
          <p:nvPr/>
        </p:nvSpPr>
        <p:spPr>
          <a:xfrm>
            <a:off x="415636" y="858404"/>
            <a:ext cx="54974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DIAL_CODES </a:t>
            </a:r>
            <a:r>
              <a:rPr lang="en-US" sz="14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[    			</a:t>
            </a:r>
            <a:endParaRPr lang="en-US" sz="1200" b="1" dirty="0">
              <a:solidFill>
                <a:srgbClr val="000000"/>
              </a:solidFill>
              <a:latin typeface="UbuntuMono-Regular"/>
            </a:endParaRP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86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‘China’),</a:t>
            </a:r>
            <a:r>
              <a:rPr lang="zh-CN" altLang="en-US" sz="1400" dirty="0">
                <a:solidFill>
                  <a:srgbClr val="CD3300"/>
                </a:solidFill>
                <a:latin typeface="UbuntuMono-Regular"/>
              </a:rPr>
              <a:t>                                                      </a:t>
            </a:r>
            <a:r>
              <a:rPr lang="zh-CN" altLang="en-US" sz="1600" b="1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UbuntuMono-Regular"/>
              </a:rPr>
              <a:t>1</a:t>
            </a:r>
            <a:endParaRPr lang="en-US" sz="1600" b="1" dirty="0">
              <a:solidFill>
                <a:srgbClr val="000000"/>
              </a:solidFill>
              <a:latin typeface="UbuntuMono-Regular"/>
            </a:endParaRPr>
          </a:p>
          <a:p>
            <a:r>
              <a:rPr lang="en-US" sz="1400" dirty="0">
                <a:solidFill>
                  <a:srgbClr val="CD3300"/>
                </a:solidFill>
                <a:latin typeface="UbuntuMono-Regular"/>
              </a:rPr>
              <a:t>... (91, 'India'),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'United States'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62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'Indonesia'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55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'Brazil'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92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'Pakistan'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880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'Bangladesh'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234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'Nigeria'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'Russia'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81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CD3300"/>
                </a:solidFill>
                <a:latin typeface="UbuntuMono-Regular"/>
              </a:rPr>
              <a:t>'Japan'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),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]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country_code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sz="140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{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country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: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code </a:t>
            </a:r>
            <a:r>
              <a:rPr lang="en-US" sz="1400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code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country </a:t>
            </a:r>
            <a:r>
              <a:rPr lang="en-US" sz="1400" b="1" dirty="0">
                <a:solidFill>
                  <a:srgbClr val="000000"/>
                </a:solidFill>
                <a:latin typeface="UbuntuMono-Bold"/>
              </a:rPr>
              <a:t>in 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DIAL_CODES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}				</a:t>
            </a:r>
            <a:r>
              <a:rPr lang="en-US" sz="1600" b="1" dirty="0">
                <a:solidFill>
                  <a:srgbClr val="000000"/>
                </a:solidFill>
                <a:latin typeface="UbuntuMono-Regular"/>
              </a:rPr>
              <a:t>2</a:t>
            </a:r>
            <a:endParaRPr lang="en-US" sz="1400" b="1" dirty="0">
              <a:solidFill>
                <a:srgbClr val="000000"/>
              </a:solidFill>
              <a:latin typeface="UbuntuMono-Regular"/>
            </a:endParaRP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country_code</a:t>
            </a:r>
            <a:endParaRPr lang="en-US" sz="1400" dirty="0">
              <a:solidFill>
                <a:srgbClr val="000089"/>
              </a:solidFill>
              <a:latin typeface="UbuntuMono-Regular"/>
            </a:endParaRPr>
          </a:p>
          <a:p>
            <a:r>
              <a:rPr lang="en-US" sz="1400" dirty="0">
                <a:solidFill>
                  <a:srgbClr val="000000"/>
                </a:solidFill>
                <a:latin typeface="UbuntuMono-Regular"/>
              </a:rPr>
              <a:t>{'China': 86, 'India': 91, 'Bangladesh': 880, 'United States': 1,</a:t>
            </a:r>
          </a:p>
          <a:p>
            <a:r>
              <a:rPr lang="en-US" sz="1400" dirty="0">
                <a:solidFill>
                  <a:srgbClr val="000000"/>
                </a:solidFill>
                <a:latin typeface="UbuntuMono-Regular"/>
              </a:rPr>
              <a:t>'Pakistan': 92, 'Japan': 81, 'Russia': 7, 'Brazil': 55, 'Nigeria':</a:t>
            </a:r>
          </a:p>
          <a:p>
            <a:r>
              <a:rPr lang="en-US" sz="1400" dirty="0">
                <a:solidFill>
                  <a:srgbClr val="000000"/>
                </a:solidFill>
                <a:latin typeface="UbuntuMono-Regular"/>
              </a:rPr>
              <a:t>234, 'Indonesia': 62}</a:t>
            </a: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&gt;&gt;&gt; 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{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code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: 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country</a:t>
            </a:r>
            <a:r>
              <a:rPr lang="en-US" sz="14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upper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() </a:t>
            </a:r>
            <a:r>
              <a:rPr lang="en-US" sz="1400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country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code </a:t>
            </a:r>
            <a:r>
              <a:rPr lang="en-US" sz="1400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country_code</a:t>
            </a:r>
            <a:r>
              <a:rPr lang="en-US" sz="140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sz="1400" dirty="0" err="1">
                <a:solidFill>
                  <a:srgbClr val="000089"/>
                </a:solidFill>
                <a:latin typeface="UbuntuMono-Regular"/>
              </a:rPr>
              <a:t>items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() 				</a:t>
            </a:r>
            <a:r>
              <a:rPr lang="en-US" sz="1600" b="1" dirty="0">
                <a:solidFill>
                  <a:srgbClr val="000000"/>
                </a:solidFill>
                <a:latin typeface="UbuntuMono-Regular"/>
              </a:rPr>
              <a:t>3</a:t>
            </a:r>
            <a:endParaRPr lang="en-US" sz="1400" b="1" dirty="0">
              <a:solidFill>
                <a:srgbClr val="000000"/>
              </a:solidFill>
              <a:latin typeface="UbuntuMono-Regular"/>
            </a:endParaRPr>
          </a:p>
          <a:p>
            <a:r>
              <a:rPr lang="en-US" sz="1400" b="1" dirty="0">
                <a:solidFill>
                  <a:srgbClr val="00009A"/>
                </a:solidFill>
                <a:latin typeface="UbuntuMono-Bold"/>
              </a:rPr>
              <a:t>... </a:t>
            </a:r>
            <a:r>
              <a:rPr lang="en-US" sz="1400" b="1" dirty="0">
                <a:solidFill>
                  <a:srgbClr val="00669A"/>
                </a:solidFill>
                <a:latin typeface="UbuntuMono-Bold"/>
              </a:rPr>
              <a:t>if </a:t>
            </a:r>
            <a:r>
              <a:rPr lang="en-US" sz="1400" dirty="0">
                <a:solidFill>
                  <a:srgbClr val="000089"/>
                </a:solidFill>
                <a:latin typeface="UbuntuMono-Regular"/>
              </a:rPr>
              <a:t>code </a:t>
            </a:r>
            <a:r>
              <a:rPr lang="en-US" sz="1400" dirty="0">
                <a:solidFill>
                  <a:srgbClr val="555555"/>
                </a:solidFill>
                <a:latin typeface="UbuntuMono-Regular"/>
              </a:rPr>
              <a:t>&lt; </a:t>
            </a:r>
            <a:r>
              <a:rPr lang="en-US" sz="1400" dirty="0">
                <a:solidFill>
                  <a:srgbClr val="FF6600"/>
                </a:solidFill>
                <a:latin typeface="UbuntuMono-Regular"/>
              </a:rPr>
              <a:t>66</a:t>
            </a:r>
            <a:r>
              <a:rPr lang="en-US" sz="1400" dirty="0">
                <a:solidFill>
                  <a:srgbClr val="000000"/>
                </a:solidFill>
                <a:latin typeface="UbuntuMono-Regular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UbuntuMono-Regular"/>
              </a:rPr>
              <a:t>{1: 'UNITED STATES', 55: 'BRAZIL', 62: 'INDONESIA', 7: 'RUSSIA'}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93C4D-EAAF-49AD-B861-53FD07100055}"/>
              </a:ext>
            </a:extLst>
          </p:cNvPr>
          <p:cNvSpPr/>
          <p:nvPr/>
        </p:nvSpPr>
        <p:spPr>
          <a:xfrm>
            <a:off x="5913120" y="1127536"/>
            <a:ext cx="61590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MinionPro-Regular" panose="02040503050306020203" pitchFamily="18" charset="0"/>
              </a:rPr>
              <a:t>A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list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of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pairs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can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be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used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directly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with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i="1" dirty="0" err="1">
                <a:latin typeface="MinionPro-Regular" panose="02040503050306020203" pitchFamily="18" charset="0"/>
              </a:rPr>
              <a:t>dict</a:t>
            </a:r>
            <a:r>
              <a:rPr lang="zh-CN" altLang="en-US" sz="2400" b="1" dirty="0">
                <a:latin typeface="MinionPro-Regular" panose="02040503050306020203" pitchFamily="18" charset="0"/>
              </a:rPr>
              <a:t> </a:t>
            </a:r>
            <a:r>
              <a:rPr lang="en-US" altLang="zh-CN" sz="2400" b="1" dirty="0">
                <a:latin typeface="MinionPro-Regular" panose="02040503050306020203" pitchFamily="18" charset="0"/>
              </a:rPr>
              <a:t>constructor.</a:t>
            </a:r>
          </a:p>
          <a:p>
            <a:pPr marL="457200" indent="-457200">
              <a:buAutoNum type="arabicPeriod"/>
            </a:pPr>
            <a:endParaRPr lang="en-US" altLang="zh-CN" sz="2400" b="1" dirty="0">
              <a:latin typeface="MinionPro-Regular" panose="02040503050306020203" pitchFamily="18" charset="0"/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latin typeface="MinionPro-Regular" panose="02040503050306020203" pitchFamily="18" charset="0"/>
              </a:rPr>
              <a:t>Here the pairs are reversed: </a:t>
            </a:r>
            <a:r>
              <a:rPr lang="en-US" sz="2400" b="1" i="1" dirty="0">
                <a:latin typeface="UbuntuMono-Regular"/>
              </a:rPr>
              <a:t>country</a:t>
            </a:r>
            <a:r>
              <a:rPr lang="en-US" sz="2400" b="1" dirty="0">
                <a:latin typeface="UbuntuMono-Regular"/>
              </a:rPr>
              <a:t> </a:t>
            </a:r>
            <a:r>
              <a:rPr lang="en-US" sz="2400" b="1" dirty="0">
                <a:latin typeface="MinionPro-Regular" panose="02040503050306020203" pitchFamily="18" charset="0"/>
              </a:rPr>
              <a:t>is the key, and </a:t>
            </a:r>
            <a:r>
              <a:rPr lang="en-US" sz="2400" b="1" i="1" dirty="0">
                <a:latin typeface="UbuntuMono-Regular"/>
              </a:rPr>
              <a:t>code</a:t>
            </a:r>
            <a:r>
              <a:rPr lang="en-US" sz="2400" b="1" dirty="0">
                <a:latin typeface="UbuntuMono-Regular"/>
              </a:rPr>
              <a:t> </a:t>
            </a:r>
            <a:r>
              <a:rPr lang="en-US" sz="2400" b="1" dirty="0">
                <a:latin typeface="MinionPro-Regular" panose="02040503050306020203" pitchFamily="18" charset="0"/>
              </a:rPr>
              <a:t>is the value.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latin typeface="MinionPro-Regular" panose="020405030503060202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MinionPro-Regular" panose="02040503050306020203" pitchFamily="18" charset="0"/>
              </a:rPr>
              <a:t>Reversing the pairs again, values uppercased and items filtered by </a:t>
            </a:r>
            <a:r>
              <a:rPr lang="en-US" sz="2400" b="1" i="1" dirty="0">
                <a:latin typeface="UbuntuMono-Regular"/>
              </a:rPr>
              <a:t>code &lt; 66</a:t>
            </a:r>
            <a:r>
              <a:rPr lang="en-US" sz="2400" b="1" i="1" dirty="0">
                <a:latin typeface="MinionPro-Regular" panose="02040503050306020203" pitchFamily="18" charset="0"/>
              </a:rPr>
              <a:t>.</a:t>
            </a:r>
            <a:endParaRPr lang="en-US" sz="2400" b="1" i="1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6E29733-BDD8-49F6-B626-1810AE6E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695" y="6247763"/>
            <a:ext cx="337944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7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38004-BE10-4086-A915-D0DFE4C41A3A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334790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05421-F210-4DA3-A9D2-164CA5DCB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76" y="875607"/>
            <a:ext cx="6379910" cy="518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5B55C-5F2B-43CC-97B1-40F9FA2F5318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61B92-D731-42FD-8CB5-4A2BFA74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695" y="6247763"/>
            <a:ext cx="337944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8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14FF75-06B1-449C-B7C5-67F76B638E75}"/>
              </a:ext>
            </a:extLst>
          </p:cNvPr>
          <p:cNvSpPr txBox="1">
            <a:spLocks/>
          </p:cNvSpPr>
          <p:nvPr/>
        </p:nvSpPr>
        <p:spPr>
          <a:xfrm>
            <a:off x="3291840" y="0"/>
            <a:ext cx="5591696" cy="8756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U</a:t>
            </a:r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seful </a:t>
            </a:r>
            <a:r>
              <a:rPr lang="en-US" altLang="zh-CN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C</a:t>
            </a:r>
            <a:r>
              <a:rPr lang="en-US" sz="40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ommands</a:t>
            </a:r>
          </a:p>
        </p:txBody>
      </p:sp>
    </p:spTree>
    <p:extLst>
      <p:ext uri="{BB962C8B-B14F-4D97-AF65-F5344CB8AC3E}">
        <p14:creationId xmlns:p14="http://schemas.microsoft.com/office/powerpoint/2010/main" val="257593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675C4E-8F49-4AAC-AD04-9D3E5FEBF7D0}"/>
              </a:ext>
            </a:extLst>
          </p:cNvPr>
          <p:cNvSpPr/>
          <p:nvPr/>
        </p:nvSpPr>
        <p:spPr>
          <a:xfrm>
            <a:off x="2288772" y="68274"/>
            <a:ext cx="77308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Agency FB" panose="020B0503020202020204" pitchFamily="34" charset="0"/>
              </a:rPr>
              <a:t>Try set-defaults instead of try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D17B6C-E087-41DE-926C-7495D25351B9}"/>
              </a:ext>
            </a:extLst>
          </p:cNvPr>
          <p:cNvSpPr/>
          <p:nvPr/>
        </p:nvSpPr>
        <p:spPr>
          <a:xfrm>
            <a:off x="543098" y="1151454"/>
            <a:ext cx="616804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D3300"/>
                </a:solidFill>
                <a:latin typeface="UbuntuMono-Italic"/>
              </a:rPr>
              <a:t>"""Build an index mapping word -&gt; list of occurrences"""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>
                <a:solidFill>
                  <a:srgbClr val="00CDFF"/>
                </a:solidFill>
                <a:latin typeface="UbuntuMono-Bold"/>
              </a:rPr>
              <a:t>sys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import </a:t>
            </a:r>
            <a:r>
              <a:rPr lang="en-US" b="1" dirty="0">
                <a:solidFill>
                  <a:srgbClr val="00CDFF"/>
                </a:solidFill>
                <a:latin typeface="UbuntuMono-Bold"/>
              </a:rPr>
              <a:t>re</a:t>
            </a:r>
          </a:p>
          <a:p>
            <a:r>
              <a:rPr lang="en-US" dirty="0">
                <a:solidFill>
                  <a:srgbClr val="000089"/>
                </a:solidFill>
                <a:latin typeface="UbuntuMono-Regular"/>
              </a:rPr>
              <a:t>WORD_RE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re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compile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CD3300"/>
                </a:solidFill>
                <a:latin typeface="UbuntuMono-Regular"/>
              </a:rPr>
              <a:t>'\w+'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r>
              <a:rPr lang="en-US" dirty="0">
                <a:solidFill>
                  <a:srgbClr val="000089"/>
                </a:solidFill>
                <a:latin typeface="UbuntuMono-Regular"/>
              </a:rPr>
              <a:t>index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{}</a:t>
            </a: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yriadPro-SemiboldCond"/>
              </a:rPr>
              <a:t>Overview of Common Mapping Methods | 69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with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open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sys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argv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],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encoding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</a:t>
            </a:r>
            <a:r>
              <a:rPr lang="en-US" dirty="0">
                <a:solidFill>
                  <a:srgbClr val="CD3300"/>
                </a:solidFill>
                <a:latin typeface="UbuntuMono-Regular"/>
              </a:rPr>
              <a:t>'utf-8'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b="1" dirty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: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line_no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line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enumerate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match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WORD_RE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finditer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line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2"/>
            <a:r>
              <a:rPr lang="en-US" dirty="0">
                <a:solidFill>
                  <a:srgbClr val="000089"/>
                </a:solidFill>
                <a:latin typeface="UbuntuMono-Regular"/>
              </a:rPr>
              <a:t>word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match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</a:t>
            </a:r>
          </a:p>
          <a:p>
            <a:pPr lvl="2"/>
            <a:r>
              <a:rPr lang="en-US" dirty="0" err="1">
                <a:solidFill>
                  <a:srgbClr val="000089"/>
                </a:solidFill>
                <a:latin typeface="UbuntuMono-Regular"/>
              </a:rPr>
              <a:t>column_no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match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start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()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+</a:t>
            </a:r>
            <a:r>
              <a:rPr lang="en-US" dirty="0">
                <a:solidFill>
                  <a:srgbClr val="FF6600"/>
                </a:solidFill>
                <a:latin typeface="UbuntuMono-Regular"/>
              </a:rPr>
              <a:t>1</a:t>
            </a:r>
          </a:p>
          <a:p>
            <a:pPr lvl="2"/>
            <a:r>
              <a:rPr lang="en-US" dirty="0">
                <a:solidFill>
                  <a:srgbClr val="000089"/>
                </a:solidFill>
                <a:latin typeface="UbuntuMono-Regular"/>
              </a:rPr>
              <a:t>location 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line_no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column_no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</a:t>
            </a:r>
          </a:p>
          <a:p>
            <a:pPr lvl="2"/>
            <a:r>
              <a:rPr lang="en-US" dirty="0" err="1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setdefault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[])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location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  </a:t>
            </a:r>
            <a:r>
              <a:rPr lang="en-US" sz="2000" b="1" dirty="0">
                <a:solidFill>
                  <a:srgbClr val="000000"/>
                </a:solidFill>
                <a:latin typeface="UbuntuMono-Regular"/>
              </a:rPr>
              <a:t>1</a:t>
            </a:r>
            <a:endParaRPr lang="en-US" b="1" dirty="0">
              <a:solidFill>
                <a:srgbClr val="000000"/>
              </a:solidFill>
              <a:latin typeface="UbuntuMono-Regular"/>
            </a:endParaRPr>
          </a:p>
          <a:p>
            <a:pPr lvl="1"/>
            <a:r>
              <a:rPr lang="en-US" i="1" dirty="0">
                <a:solidFill>
                  <a:srgbClr val="009AFF"/>
                </a:solidFill>
                <a:latin typeface="UbuntuMono-Italic"/>
              </a:rPr>
              <a:t># print in alphabetical order</a:t>
            </a:r>
          </a:p>
          <a:p>
            <a:r>
              <a:rPr lang="en-US" b="1" dirty="0">
                <a:solidFill>
                  <a:srgbClr val="00669A"/>
                </a:solidFill>
                <a:latin typeface="UbuntuMono-Bold"/>
              </a:rPr>
              <a:t>for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 </a:t>
            </a:r>
            <a:r>
              <a:rPr lang="en-US" b="1" dirty="0">
                <a:solidFill>
                  <a:srgbClr val="000000"/>
                </a:solidFill>
                <a:latin typeface="UbuntuMono-Bold"/>
              </a:rPr>
              <a:t>in </a:t>
            </a:r>
            <a:r>
              <a:rPr lang="en-US" dirty="0">
                <a:solidFill>
                  <a:srgbClr val="336666"/>
                </a:solidFill>
                <a:latin typeface="UbuntuMono-Regular"/>
              </a:rPr>
              <a:t>sorted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key</a:t>
            </a:r>
            <a:r>
              <a:rPr lang="en-US" dirty="0">
                <a:solidFill>
                  <a:srgbClr val="555555"/>
                </a:solidFill>
                <a:latin typeface="UbuntuMono-Regular"/>
              </a:rPr>
              <a:t>=</a:t>
            </a:r>
            <a:r>
              <a:rPr lang="en-US" dirty="0" err="1">
                <a:solidFill>
                  <a:srgbClr val="336666"/>
                </a:solidFill>
                <a:latin typeface="UbuntuMono-Regular"/>
              </a:rPr>
              <a:t>str</a:t>
            </a:r>
            <a:r>
              <a:rPr lang="en-US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dirty="0" err="1">
                <a:solidFill>
                  <a:srgbClr val="000089"/>
                </a:solidFill>
                <a:latin typeface="UbuntuMono-Regular"/>
              </a:rPr>
              <a:t>upper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):</a:t>
            </a:r>
          </a:p>
          <a:p>
            <a:pPr lvl="1"/>
            <a:r>
              <a:rPr lang="en-US" b="1" dirty="0">
                <a:solidFill>
                  <a:srgbClr val="00669A"/>
                </a:solidFill>
                <a:latin typeface="UbuntuMono-Bold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dirty="0">
                <a:solidFill>
                  <a:srgbClr val="000089"/>
                </a:solidFill>
                <a:latin typeface="UbuntuMono-Regular"/>
              </a:rPr>
              <a:t>word</a:t>
            </a:r>
            <a:r>
              <a:rPr lang="en-US" dirty="0">
                <a:solidFill>
                  <a:srgbClr val="000000"/>
                </a:solidFill>
                <a:latin typeface="UbuntuMono-Regular"/>
              </a:rPr>
              <a:t>])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BB5BA-AB08-44C9-8AD1-E183DF27C5B8}"/>
              </a:ext>
            </a:extLst>
          </p:cNvPr>
          <p:cNvSpPr txBox="1"/>
          <p:nvPr/>
        </p:nvSpPr>
        <p:spPr>
          <a:xfrm>
            <a:off x="6445135" y="1720840"/>
            <a:ext cx="55085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the list of occurrences for word, or set it to [] if not found; set-default returns the value, so it can be updated without requiring a second search.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5CAC438-062C-4C04-A56C-1F5572F7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695" y="6247763"/>
            <a:ext cx="337944" cy="365125"/>
          </a:xfrm>
        </p:spPr>
        <p:txBody>
          <a:bodyPr/>
          <a:lstStyle/>
          <a:p>
            <a:fld id="{ACBA35D3-90F8-42D1-96F8-BFA34F3C0010}" type="slidenum">
              <a:rPr lang="en-US" sz="2800" b="1" smtClean="0">
                <a:solidFill>
                  <a:schemeClr val="bg1"/>
                </a:solidFill>
              </a:rPr>
              <a:t>9</a:t>
            </a:fld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D9A8-9921-4D63-AB14-E9B689D2378D}"/>
              </a:ext>
            </a:extLst>
          </p:cNvPr>
          <p:cNvSpPr txBox="1"/>
          <p:nvPr/>
        </p:nvSpPr>
        <p:spPr>
          <a:xfrm>
            <a:off x="2387600" y="6146800"/>
            <a:ext cx="7210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Fluent Python -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94251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1635</Words>
  <Application>Microsoft Office PowerPoint</Application>
  <PresentationFormat>Widescreen</PresentationFormat>
  <Paragraphs>359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Agency FB</vt:lpstr>
      <vt:lpstr>Arial</vt:lpstr>
      <vt:lpstr>Calibri</vt:lpstr>
      <vt:lpstr>Calibri Light</vt:lpstr>
      <vt:lpstr>等线</vt:lpstr>
      <vt:lpstr>等线 Light</vt:lpstr>
      <vt:lpstr>MinionPro-Regular</vt:lpstr>
      <vt:lpstr>MyriadPro-SemiboldCond</vt:lpstr>
      <vt:lpstr>UbuntuMono-Bold</vt:lpstr>
      <vt:lpstr>UbuntuMono-Italic</vt:lpstr>
      <vt:lpstr>UbuntuMono-Regular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</vt:lpstr>
      <vt:lpstr>Frozen set</vt:lpstr>
      <vt:lpstr>Set: operations</vt:lpstr>
      <vt:lpstr>Set: operations</vt:lpstr>
      <vt:lpstr>Useful commands</vt:lpstr>
      <vt:lpstr>Useful commands</vt:lpstr>
      <vt:lpstr>Set comprehensions</vt:lpstr>
      <vt:lpstr>Useful commands</vt:lpstr>
      <vt:lpstr>Efficiency of set</vt:lpstr>
      <vt:lpstr>How sets work?</vt:lpstr>
      <vt:lpstr>Group activity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carter</dc:creator>
  <cp:lastModifiedBy>corey carter</cp:lastModifiedBy>
  <cp:revision>180</cp:revision>
  <dcterms:created xsi:type="dcterms:W3CDTF">2017-10-09T04:41:49Z</dcterms:created>
  <dcterms:modified xsi:type="dcterms:W3CDTF">2017-10-11T02:37:44Z</dcterms:modified>
</cp:coreProperties>
</file>